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4630400" cy="8229600"/>
  <p:notesSz cx="14630400" cy="82296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8229600"/>
          </a:xfrm>
          <a:custGeom>
            <a:avLst/>
            <a:gdLst/>
            <a:ahLst/>
            <a:cxnLst/>
            <a:rect l="l" t="t" r="r" b="b"/>
            <a:pathLst>
              <a:path w="9144000" h="8229600">
                <a:moveTo>
                  <a:pt x="0" y="8229600"/>
                </a:moveTo>
                <a:lnTo>
                  <a:pt x="9144000" y="8229600"/>
                </a:lnTo>
                <a:lnTo>
                  <a:pt x="91440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A0B22">
              <a:alpha val="94900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1336" y="2855048"/>
            <a:ext cx="7157720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C5BEE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0A0B22">
              <a:alpha val="94900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C5BEE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C5BEE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C5BEE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0A0B22">
              <a:alpha val="94900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60335" y="1753654"/>
            <a:ext cx="8484235" cy="5359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C5BEE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1520" y="1892808"/>
            <a:ext cx="13167360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400"/>
              </a:lnSpc>
              <a:tabLst>
                <a:tab pos="2529840" algn="l"/>
                <a:tab pos="4988560" algn="l"/>
              </a:tabLst>
            </a:pPr>
            <a:r>
              <a:rPr dirty="0" sz="4300" spc="-10"/>
              <a:t>Customer</a:t>
            </a:r>
            <a:r>
              <a:rPr dirty="0" sz="4300"/>
              <a:t>	</a:t>
            </a:r>
            <a:r>
              <a:rPr dirty="0" sz="4300" spc="-10"/>
              <a:t>Shopping</a:t>
            </a:r>
            <a:r>
              <a:rPr dirty="0" sz="4300"/>
              <a:t>	</a:t>
            </a:r>
            <a:r>
              <a:rPr dirty="0" sz="4300" spc="-10"/>
              <a:t>Behavior Analysis</a:t>
            </a:r>
            <a:endParaRPr sz="4300"/>
          </a:p>
        </p:txBody>
      </p:sp>
      <p:sp>
        <p:nvSpPr>
          <p:cNvPr id="3" name="object 3" descr=""/>
          <p:cNvSpPr txBox="1"/>
          <p:nvPr/>
        </p:nvSpPr>
        <p:spPr>
          <a:xfrm>
            <a:off x="851336" y="4572888"/>
            <a:ext cx="6995795" cy="812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6000"/>
              </a:lnSpc>
              <a:spcBef>
                <a:spcPts val="100"/>
              </a:spcBef>
            </a:pP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Uncovering</a:t>
            </a:r>
            <a:r>
              <a:rPr dirty="0" sz="1900" spc="-5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insights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from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transactional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data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for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strategic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business decisions.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0A0B22">
              <a:alpha val="94900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1336" y="737279"/>
            <a:ext cx="6941820" cy="6807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79980" algn="l"/>
              </a:tabLst>
            </a:pPr>
            <a:r>
              <a:rPr dirty="0" sz="4300" spc="-10"/>
              <a:t>Business</a:t>
            </a:r>
            <a:r>
              <a:rPr dirty="0" sz="4300"/>
              <a:t>	</a:t>
            </a:r>
            <a:r>
              <a:rPr dirty="0" sz="4300" spc="-10"/>
              <a:t>Recommendations</a:t>
            </a:r>
            <a:endParaRPr sz="4300"/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6547" y="2480602"/>
            <a:ext cx="370283" cy="370281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6547" y="3860419"/>
            <a:ext cx="370283" cy="370281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6547" y="5240235"/>
            <a:ext cx="370283" cy="370281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56547" y="6620052"/>
            <a:ext cx="370283" cy="370281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1653578" y="2469692"/>
            <a:ext cx="3363595" cy="5035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Boost</a:t>
            </a:r>
            <a:r>
              <a:rPr dirty="0" sz="215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Subscriptions</a:t>
            </a:r>
            <a:endParaRPr sz="2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Promote</a:t>
            </a:r>
            <a:r>
              <a:rPr dirty="0" sz="1900" spc="-1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exclusive</a:t>
            </a:r>
            <a:r>
              <a:rPr dirty="0" sz="1900" spc="-1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benefits.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82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Customer</a:t>
            </a:r>
            <a:r>
              <a:rPr dirty="0" sz="2150" spc="-11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Loyalty</a:t>
            </a:r>
            <a:endParaRPr sz="2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Reward</a:t>
            </a:r>
            <a:r>
              <a:rPr dirty="0" sz="1900" spc="-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repeat</a:t>
            </a:r>
            <a:r>
              <a:rPr dirty="0" sz="1900" spc="-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buyers.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82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Review</a:t>
            </a:r>
            <a:r>
              <a:rPr dirty="0" sz="2150" spc="-114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Discount</a:t>
            </a:r>
            <a:r>
              <a:rPr dirty="0" sz="2150" spc="-11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Policy</a:t>
            </a:r>
            <a:endParaRPr sz="2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Balance</a:t>
            </a:r>
            <a:r>
              <a:rPr dirty="0" sz="19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sales</a:t>
            </a:r>
            <a:r>
              <a:rPr dirty="0" sz="1900" spc="-5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with</a:t>
            </a:r>
            <a:r>
              <a:rPr dirty="0" sz="1900" spc="-5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margin.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82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Targeted</a:t>
            </a:r>
            <a:r>
              <a:rPr dirty="0" sz="2150" spc="-1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Marketing</a:t>
            </a:r>
            <a:endParaRPr sz="2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Focus</a:t>
            </a:r>
            <a:r>
              <a:rPr dirty="0" sz="1900" spc="-5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on</a:t>
            </a:r>
            <a:r>
              <a:rPr dirty="0" sz="1900" spc="-5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20">
                <a:solidFill>
                  <a:srgbClr val="DAD7E9"/>
                </a:solidFill>
                <a:latin typeface="Arial"/>
                <a:cs typeface="Arial"/>
              </a:rPr>
              <a:t>high-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revenue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groups.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7872" y="605255"/>
            <a:ext cx="534860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68145" algn="l"/>
                <a:tab pos="3841115" algn="l"/>
                <a:tab pos="4302760" algn="l"/>
              </a:tabLst>
            </a:pPr>
            <a:r>
              <a:rPr dirty="0" sz="3850" spc="-10"/>
              <a:t>Project</a:t>
            </a:r>
            <a:r>
              <a:rPr dirty="0" sz="3850"/>
              <a:t>	</a:t>
            </a:r>
            <a:r>
              <a:rPr dirty="0" sz="3850" spc="-10"/>
              <a:t>Overview</a:t>
            </a:r>
            <a:r>
              <a:rPr dirty="0" sz="3850"/>
              <a:t>	</a:t>
            </a:r>
            <a:r>
              <a:rPr dirty="0" sz="3850" spc="-50"/>
              <a:t>&amp;</a:t>
            </a:r>
            <a:r>
              <a:rPr dirty="0" sz="3850"/>
              <a:t>	</a:t>
            </a:r>
            <a:r>
              <a:rPr dirty="0" sz="3850" spc="-20"/>
              <a:t>Data</a:t>
            </a:r>
            <a:endParaRPr sz="3850"/>
          </a:p>
        </p:txBody>
      </p:sp>
      <p:sp>
        <p:nvSpPr>
          <p:cNvPr id="3" name="object 3" descr=""/>
          <p:cNvSpPr txBox="1"/>
          <p:nvPr/>
        </p:nvSpPr>
        <p:spPr>
          <a:xfrm>
            <a:off x="757872" y="1705381"/>
            <a:ext cx="8934450" cy="843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C5BEED"/>
                </a:solidFill>
                <a:latin typeface="Arial"/>
                <a:cs typeface="Arial"/>
              </a:rPr>
              <a:t>Project</a:t>
            </a:r>
            <a:r>
              <a:rPr dirty="0" sz="1900" spc="-7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900" spc="-20">
                <a:solidFill>
                  <a:srgbClr val="C5BEED"/>
                </a:solidFill>
                <a:latin typeface="Arial"/>
                <a:cs typeface="Arial"/>
              </a:rPr>
              <a:t>Goal</a:t>
            </a: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15"/>
              </a:spcBef>
            </a:pP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Analyze</a:t>
            </a:r>
            <a:r>
              <a:rPr dirty="0" sz="17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3,900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purchases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to</a:t>
            </a:r>
            <a:r>
              <a:rPr dirty="0" sz="17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understand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spending,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segments,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preferences,</a:t>
            </a:r>
            <a:r>
              <a:rPr dirty="0" sz="17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and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subscriptions.</a:t>
            </a:r>
            <a:endParaRPr sz="17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0572" y="2764040"/>
            <a:ext cx="8319973" cy="4643678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9622675" y="3444417"/>
            <a:ext cx="4192904" cy="2494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C5BEED"/>
                </a:solidFill>
                <a:latin typeface="Arial"/>
                <a:cs typeface="Arial"/>
              </a:rPr>
              <a:t>Dataset</a:t>
            </a:r>
            <a:r>
              <a:rPr dirty="0" sz="1900" spc="-9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C5BEED"/>
                </a:solidFill>
                <a:latin typeface="Arial"/>
                <a:cs typeface="Arial"/>
              </a:rPr>
              <a:t>Summary</a:t>
            </a:r>
            <a:endParaRPr sz="19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2115"/>
              </a:spcBef>
              <a:buChar char="•"/>
              <a:tabLst>
                <a:tab pos="354965" algn="l"/>
              </a:tabLst>
            </a:pP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Rows:</a:t>
            </a:r>
            <a:r>
              <a:rPr dirty="0" sz="1700" spc="-7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3,900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560"/>
              </a:spcBef>
              <a:buChar char="•"/>
              <a:tabLst>
                <a:tab pos="354965" algn="l"/>
              </a:tabLst>
            </a:pP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Columns:</a:t>
            </a:r>
            <a:r>
              <a:rPr dirty="0" sz="1700" spc="-11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25">
                <a:solidFill>
                  <a:srgbClr val="DAD7E9"/>
                </a:solidFill>
                <a:latin typeface="Arial"/>
                <a:cs typeface="Arial"/>
              </a:rPr>
              <a:t>18</a:t>
            </a:r>
            <a:endParaRPr sz="1700">
              <a:latin typeface="Arial"/>
              <a:cs typeface="Arial"/>
            </a:endParaRPr>
          </a:p>
          <a:p>
            <a:pPr marL="355600" marR="5080" indent="-342900">
              <a:lnSpc>
                <a:spcPct val="127499"/>
              </a:lnSpc>
              <a:buChar char="•"/>
              <a:tabLst>
                <a:tab pos="355600" algn="l"/>
              </a:tabLst>
            </a:pP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Key</a:t>
            </a:r>
            <a:r>
              <a:rPr dirty="0" sz="17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Features:</a:t>
            </a:r>
            <a:r>
              <a:rPr dirty="0" sz="1700" spc="-5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Demographics,</a:t>
            </a:r>
            <a:r>
              <a:rPr dirty="0" sz="1700" spc="-5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Purchase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Details,</a:t>
            </a:r>
            <a:r>
              <a:rPr dirty="0" sz="1700" spc="-9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Behavior</a:t>
            </a:r>
            <a:endParaRPr sz="1700">
              <a:latin typeface="Arial"/>
              <a:cs typeface="Arial"/>
            </a:endParaRPr>
          </a:p>
          <a:p>
            <a:pPr marL="355600" marR="542290" indent="-342900">
              <a:lnSpc>
                <a:spcPts val="2600"/>
              </a:lnSpc>
              <a:spcBef>
                <a:spcPts val="100"/>
              </a:spcBef>
              <a:buChar char="•"/>
              <a:tabLst>
                <a:tab pos="355600" algn="l"/>
              </a:tabLst>
            </a:pP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Missing</a:t>
            </a:r>
            <a:r>
              <a:rPr dirty="0" sz="170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Data:</a:t>
            </a:r>
            <a:r>
              <a:rPr dirty="0" sz="17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37</a:t>
            </a:r>
            <a:r>
              <a:rPr dirty="0" sz="17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values</a:t>
            </a:r>
            <a:r>
              <a:rPr dirty="0" sz="17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>
                <a:solidFill>
                  <a:srgbClr val="DAD7E9"/>
                </a:solidFill>
                <a:latin typeface="Arial"/>
                <a:cs typeface="Arial"/>
              </a:rPr>
              <a:t>in</a:t>
            </a:r>
            <a:r>
              <a:rPr dirty="0" sz="17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700" spc="-10">
                <a:solidFill>
                  <a:srgbClr val="DAD7E9"/>
                </a:solidFill>
                <a:latin typeface="Arial"/>
                <a:cs typeface="Arial"/>
              </a:rPr>
              <a:t>Review Rating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731" y="778236"/>
            <a:ext cx="6274435" cy="136652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400"/>
              </a:lnSpc>
              <a:tabLst>
                <a:tab pos="2923540" algn="l"/>
                <a:tab pos="4227830" algn="l"/>
              </a:tabLst>
            </a:pPr>
            <a:r>
              <a:rPr dirty="0" sz="4300" spc="-10"/>
              <a:t>Exploratory</a:t>
            </a:r>
            <a:r>
              <a:rPr dirty="0" sz="4300"/>
              <a:t>	</a:t>
            </a:r>
            <a:r>
              <a:rPr dirty="0" sz="4300" spc="-20"/>
              <a:t>Data</a:t>
            </a:r>
            <a:r>
              <a:rPr dirty="0" sz="4300"/>
              <a:t>	</a:t>
            </a:r>
            <a:r>
              <a:rPr dirty="0" sz="4300" spc="-10"/>
              <a:t>Analysis (Python)</a:t>
            </a:r>
            <a:endParaRPr sz="4300"/>
          </a:p>
        </p:txBody>
      </p:sp>
      <p:grpSp>
        <p:nvGrpSpPr>
          <p:cNvPr id="4" name="object 4" descr=""/>
          <p:cNvGrpSpPr/>
          <p:nvPr/>
        </p:nvGrpSpPr>
        <p:grpSpPr>
          <a:xfrm>
            <a:off x="6350431" y="2513888"/>
            <a:ext cx="3584575" cy="2546350"/>
            <a:chOff x="6350431" y="2513888"/>
            <a:chExt cx="3584575" cy="2546350"/>
          </a:xfrm>
        </p:grpSpPr>
        <p:sp>
          <p:nvSpPr>
            <p:cNvPr id="5" name="object 5" descr=""/>
            <p:cNvSpPr/>
            <p:nvPr/>
          </p:nvSpPr>
          <p:spPr>
            <a:xfrm>
              <a:off x="6350431" y="2884170"/>
              <a:ext cx="3584575" cy="2176145"/>
            </a:xfrm>
            <a:custGeom>
              <a:avLst/>
              <a:gdLst/>
              <a:ahLst/>
              <a:cxnLst/>
              <a:rect l="l" t="t" r="r" b="b"/>
              <a:pathLst>
                <a:path w="3584575" h="2176145">
                  <a:moveTo>
                    <a:pt x="3438182" y="0"/>
                  </a:moveTo>
                  <a:lnTo>
                    <a:pt x="146310" y="0"/>
                  </a:lnTo>
                  <a:lnTo>
                    <a:pt x="100272" y="7511"/>
                  </a:lnTo>
                  <a:lnTo>
                    <a:pt x="60135" y="28387"/>
                  </a:lnTo>
                  <a:lnTo>
                    <a:pt x="28385" y="60139"/>
                  </a:lnTo>
                  <a:lnTo>
                    <a:pt x="7510" y="100278"/>
                  </a:lnTo>
                  <a:lnTo>
                    <a:pt x="0" y="146316"/>
                  </a:lnTo>
                  <a:lnTo>
                    <a:pt x="0" y="2029320"/>
                  </a:lnTo>
                  <a:lnTo>
                    <a:pt x="7510" y="2075357"/>
                  </a:lnTo>
                  <a:lnTo>
                    <a:pt x="28385" y="2115493"/>
                  </a:lnTo>
                  <a:lnTo>
                    <a:pt x="60135" y="2147241"/>
                  </a:lnTo>
                  <a:lnTo>
                    <a:pt x="100272" y="2168114"/>
                  </a:lnTo>
                  <a:lnTo>
                    <a:pt x="146310" y="2175624"/>
                  </a:lnTo>
                  <a:lnTo>
                    <a:pt x="3438182" y="2175624"/>
                  </a:lnTo>
                  <a:lnTo>
                    <a:pt x="3484220" y="2168114"/>
                  </a:lnTo>
                  <a:lnTo>
                    <a:pt x="3524359" y="2147241"/>
                  </a:lnTo>
                  <a:lnTo>
                    <a:pt x="3556111" y="2115493"/>
                  </a:lnTo>
                  <a:lnTo>
                    <a:pt x="3576987" y="2075357"/>
                  </a:lnTo>
                  <a:lnTo>
                    <a:pt x="3584498" y="2029320"/>
                  </a:lnTo>
                  <a:lnTo>
                    <a:pt x="3584498" y="146316"/>
                  </a:lnTo>
                  <a:lnTo>
                    <a:pt x="3576987" y="100278"/>
                  </a:lnTo>
                  <a:lnTo>
                    <a:pt x="3556111" y="60139"/>
                  </a:lnTo>
                  <a:lnTo>
                    <a:pt x="3524359" y="28387"/>
                  </a:lnTo>
                  <a:lnTo>
                    <a:pt x="3484220" y="7511"/>
                  </a:lnTo>
                  <a:lnTo>
                    <a:pt x="3438182" y="0"/>
                  </a:lnTo>
                  <a:close/>
                </a:path>
              </a:pathLst>
            </a:custGeom>
            <a:solidFill>
              <a:srgbClr val="0A0B22">
                <a:alpha val="94900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350432" y="2513888"/>
              <a:ext cx="3584575" cy="741045"/>
            </a:xfrm>
            <a:custGeom>
              <a:avLst/>
              <a:gdLst/>
              <a:ahLst/>
              <a:cxnLst/>
              <a:rect l="l" t="t" r="r" b="b"/>
              <a:pathLst>
                <a:path w="3584575" h="741045">
                  <a:moveTo>
                    <a:pt x="3584498" y="400761"/>
                  </a:moveTo>
                  <a:lnTo>
                    <a:pt x="3579672" y="377139"/>
                  </a:lnTo>
                  <a:lnTo>
                    <a:pt x="3566553" y="357746"/>
                  </a:lnTo>
                  <a:lnTo>
                    <a:pt x="3547160" y="344627"/>
                  </a:lnTo>
                  <a:lnTo>
                    <a:pt x="3523538" y="339801"/>
                  </a:lnTo>
                  <a:lnTo>
                    <a:pt x="2160600" y="339801"/>
                  </a:lnTo>
                  <a:lnTo>
                    <a:pt x="2159622" y="324116"/>
                  </a:lnTo>
                  <a:lnTo>
                    <a:pt x="2151138" y="279565"/>
                  </a:lnTo>
                  <a:lnTo>
                    <a:pt x="2137435" y="237020"/>
                  </a:lnTo>
                  <a:lnTo>
                    <a:pt x="2118880" y="196824"/>
                  </a:lnTo>
                  <a:lnTo>
                    <a:pt x="2095817" y="159334"/>
                  </a:lnTo>
                  <a:lnTo>
                    <a:pt x="2068614" y="124917"/>
                  </a:lnTo>
                  <a:lnTo>
                    <a:pt x="2037613" y="93929"/>
                  </a:lnTo>
                  <a:lnTo>
                    <a:pt x="2003196" y="66725"/>
                  </a:lnTo>
                  <a:lnTo>
                    <a:pt x="1965718" y="43662"/>
                  </a:lnTo>
                  <a:lnTo>
                    <a:pt x="1925510" y="25095"/>
                  </a:lnTo>
                  <a:lnTo>
                    <a:pt x="1882965" y="11391"/>
                  </a:lnTo>
                  <a:lnTo>
                    <a:pt x="1838426" y="2908"/>
                  </a:lnTo>
                  <a:lnTo>
                    <a:pt x="1792249" y="0"/>
                  </a:lnTo>
                  <a:lnTo>
                    <a:pt x="1746072" y="2908"/>
                  </a:lnTo>
                  <a:lnTo>
                    <a:pt x="1701520" y="11391"/>
                  </a:lnTo>
                  <a:lnTo>
                    <a:pt x="1658975" y="25095"/>
                  </a:lnTo>
                  <a:lnTo>
                    <a:pt x="1618780" y="43662"/>
                  </a:lnTo>
                  <a:lnTo>
                    <a:pt x="1581289" y="66725"/>
                  </a:lnTo>
                  <a:lnTo>
                    <a:pt x="1546872" y="93929"/>
                  </a:lnTo>
                  <a:lnTo>
                    <a:pt x="1515884" y="124917"/>
                  </a:lnTo>
                  <a:lnTo>
                    <a:pt x="1488681" y="159334"/>
                  </a:lnTo>
                  <a:lnTo>
                    <a:pt x="1465618" y="196824"/>
                  </a:lnTo>
                  <a:lnTo>
                    <a:pt x="1447050" y="237020"/>
                  </a:lnTo>
                  <a:lnTo>
                    <a:pt x="1433347" y="279565"/>
                  </a:lnTo>
                  <a:lnTo>
                    <a:pt x="1424863" y="324116"/>
                  </a:lnTo>
                  <a:lnTo>
                    <a:pt x="1423873" y="339801"/>
                  </a:lnTo>
                  <a:lnTo>
                    <a:pt x="60947" y="339801"/>
                  </a:lnTo>
                  <a:lnTo>
                    <a:pt x="37325" y="344627"/>
                  </a:lnTo>
                  <a:lnTo>
                    <a:pt x="17932" y="357746"/>
                  </a:lnTo>
                  <a:lnTo>
                    <a:pt x="4813" y="377139"/>
                  </a:lnTo>
                  <a:lnTo>
                    <a:pt x="0" y="400761"/>
                  </a:lnTo>
                  <a:lnTo>
                    <a:pt x="4813" y="424395"/>
                  </a:lnTo>
                  <a:lnTo>
                    <a:pt x="17932" y="443788"/>
                  </a:lnTo>
                  <a:lnTo>
                    <a:pt x="37325" y="456907"/>
                  </a:lnTo>
                  <a:lnTo>
                    <a:pt x="60947" y="461721"/>
                  </a:lnTo>
                  <a:lnTo>
                    <a:pt x="1433576" y="461721"/>
                  </a:lnTo>
                  <a:lnTo>
                    <a:pt x="1447050" y="503555"/>
                  </a:lnTo>
                  <a:lnTo>
                    <a:pt x="1465618" y="543750"/>
                  </a:lnTo>
                  <a:lnTo>
                    <a:pt x="1488681" y="581240"/>
                  </a:lnTo>
                  <a:lnTo>
                    <a:pt x="1515884" y="615657"/>
                  </a:lnTo>
                  <a:lnTo>
                    <a:pt x="1546872" y="646645"/>
                  </a:lnTo>
                  <a:lnTo>
                    <a:pt x="1581289" y="673849"/>
                  </a:lnTo>
                  <a:lnTo>
                    <a:pt x="1618780" y="696912"/>
                  </a:lnTo>
                  <a:lnTo>
                    <a:pt x="1658975" y="715479"/>
                  </a:lnTo>
                  <a:lnTo>
                    <a:pt x="1701520" y="729183"/>
                  </a:lnTo>
                  <a:lnTo>
                    <a:pt x="1746072" y="737666"/>
                  </a:lnTo>
                  <a:lnTo>
                    <a:pt x="1792249" y="740562"/>
                  </a:lnTo>
                  <a:lnTo>
                    <a:pt x="1838426" y="737666"/>
                  </a:lnTo>
                  <a:lnTo>
                    <a:pt x="1882965" y="729183"/>
                  </a:lnTo>
                  <a:lnTo>
                    <a:pt x="1925510" y="715479"/>
                  </a:lnTo>
                  <a:lnTo>
                    <a:pt x="1965718" y="696912"/>
                  </a:lnTo>
                  <a:lnTo>
                    <a:pt x="2003196" y="673849"/>
                  </a:lnTo>
                  <a:lnTo>
                    <a:pt x="2037613" y="646645"/>
                  </a:lnTo>
                  <a:lnTo>
                    <a:pt x="2068614" y="615657"/>
                  </a:lnTo>
                  <a:lnTo>
                    <a:pt x="2095817" y="581240"/>
                  </a:lnTo>
                  <a:lnTo>
                    <a:pt x="2118880" y="543750"/>
                  </a:lnTo>
                  <a:lnTo>
                    <a:pt x="2137435" y="503555"/>
                  </a:lnTo>
                  <a:lnTo>
                    <a:pt x="2150897" y="461721"/>
                  </a:lnTo>
                  <a:lnTo>
                    <a:pt x="3523538" y="461721"/>
                  </a:lnTo>
                  <a:lnTo>
                    <a:pt x="3547160" y="456907"/>
                  </a:lnTo>
                  <a:lnTo>
                    <a:pt x="3566553" y="443788"/>
                  </a:lnTo>
                  <a:lnTo>
                    <a:pt x="3579672" y="424395"/>
                  </a:lnTo>
                  <a:lnTo>
                    <a:pt x="3584498" y="400761"/>
                  </a:lnTo>
                  <a:close/>
                </a:path>
              </a:pathLst>
            </a:custGeom>
            <a:solidFill>
              <a:srgbClr val="A95B94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7981874" y="2799537"/>
            <a:ext cx="187960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-5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23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615036" y="3498151"/>
            <a:ext cx="2087880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Data</a:t>
            </a:r>
            <a:r>
              <a:rPr dirty="0" sz="215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Preparation</a:t>
            </a:r>
            <a:endParaRPr sz="21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615036" y="3974604"/>
            <a:ext cx="2878455" cy="1206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6000"/>
              </a:lnSpc>
              <a:spcBef>
                <a:spcPts val="100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Loading,</a:t>
            </a:r>
            <a:r>
              <a:rPr dirty="0" sz="1900" spc="-9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initial</a:t>
            </a:r>
            <a:r>
              <a:rPr dirty="0" sz="1900" spc="-9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exploration,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and</a:t>
            </a:r>
            <a:r>
              <a:rPr dirty="0" sz="19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handling</a:t>
            </a:r>
            <a:r>
              <a:rPr dirty="0" sz="19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missing values.</a:t>
            </a:r>
            <a:endParaRPr sz="1900">
              <a:latin typeface="Arial"/>
              <a:cs typeface="Arial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10181755" y="2513888"/>
            <a:ext cx="3585210" cy="2546350"/>
            <a:chOff x="10181755" y="2513888"/>
            <a:chExt cx="3585210" cy="2546350"/>
          </a:xfrm>
        </p:grpSpPr>
        <p:sp>
          <p:nvSpPr>
            <p:cNvPr id="11" name="object 11" descr=""/>
            <p:cNvSpPr/>
            <p:nvPr/>
          </p:nvSpPr>
          <p:spPr>
            <a:xfrm>
              <a:off x="10181755" y="2884170"/>
              <a:ext cx="3585210" cy="2176145"/>
            </a:xfrm>
            <a:custGeom>
              <a:avLst/>
              <a:gdLst/>
              <a:ahLst/>
              <a:cxnLst/>
              <a:rect l="l" t="t" r="r" b="b"/>
              <a:pathLst>
                <a:path w="3585209" h="2176145">
                  <a:moveTo>
                    <a:pt x="3438309" y="0"/>
                  </a:moveTo>
                  <a:lnTo>
                    <a:pt x="146310" y="0"/>
                  </a:lnTo>
                  <a:lnTo>
                    <a:pt x="100272" y="7511"/>
                  </a:lnTo>
                  <a:lnTo>
                    <a:pt x="60135" y="28387"/>
                  </a:lnTo>
                  <a:lnTo>
                    <a:pt x="28385" y="60139"/>
                  </a:lnTo>
                  <a:lnTo>
                    <a:pt x="7510" y="100278"/>
                  </a:lnTo>
                  <a:lnTo>
                    <a:pt x="0" y="146316"/>
                  </a:lnTo>
                  <a:lnTo>
                    <a:pt x="0" y="2029320"/>
                  </a:lnTo>
                  <a:lnTo>
                    <a:pt x="7510" y="2075357"/>
                  </a:lnTo>
                  <a:lnTo>
                    <a:pt x="28385" y="2115493"/>
                  </a:lnTo>
                  <a:lnTo>
                    <a:pt x="60135" y="2147241"/>
                  </a:lnTo>
                  <a:lnTo>
                    <a:pt x="100272" y="2168114"/>
                  </a:lnTo>
                  <a:lnTo>
                    <a:pt x="146310" y="2175624"/>
                  </a:lnTo>
                  <a:lnTo>
                    <a:pt x="3438309" y="2175624"/>
                  </a:lnTo>
                  <a:lnTo>
                    <a:pt x="3484346" y="2168114"/>
                  </a:lnTo>
                  <a:lnTo>
                    <a:pt x="3524482" y="2147241"/>
                  </a:lnTo>
                  <a:lnTo>
                    <a:pt x="3556230" y="2115493"/>
                  </a:lnTo>
                  <a:lnTo>
                    <a:pt x="3577102" y="2075357"/>
                  </a:lnTo>
                  <a:lnTo>
                    <a:pt x="3584613" y="2029320"/>
                  </a:lnTo>
                  <a:lnTo>
                    <a:pt x="3584613" y="146316"/>
                  </a:lnTo>
                  <a:lnTo>
                    <a:pt x="3577102" y="100278"/>
                  </a:lnTo>
                  <a:lnTo>
                    <a:pt x="3556230" y="60139"/>
                  </a:lnTo>
                  <a:lnTo>
                    <a:pt x="3524482" y="28387"/>
                  </a:lnTo>
                  <a:lnTo>
                    <a:pt x="3484346" y="7511"/>
                  </a:lnTo>
                  <a:lnTo>
                    <a:pt x="3438309" y="0"/>
                  </a:lnTo>
                  <a:close/>
                </a:path>
              </a:pathLst>
            </a:custGeom>
            <a:solidFill>
              <a:srgbClr val="0A0B22">
                <a:alpha val="94900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0181755" y="2513888"/>
              <a:ext cx="3585210" cy="741045"/>
            </a:xfrm>
            <a:custGeom>
              <a:avLst/>
              <a:gdLst/>
              <a:ahLst/>
              <a:cxnLst/>
              <a:rect l="l" t="t" r="r" b="b"/>
              <a:pathLst>
                <a:path w="3585209" h="741045">
                  <a:moveTo>
                    <a:pt x="3584613" y="400761"/>
                  </a:moveTo>
                  <a:lnTo>
                    <a:pt x="3579787" y="377139"/>
                  </a:lnTo>
                  <a:lnTo>
                    <a:pt x="3566668" y="357746"/>
                  </a:lnTo>
                  <a:lnTo>
                    <a:pt x="3547275" y="344627"/>
                  </a:lnTo>
                  <a:lnTo>
                    <a:pt x="3523653" y="339801"/>
                  </a:lnTo>
                  <a:lnTo>
                    <a:pt x="2160587" y="339801"/>
                  </a:lnTo>
                  <a:lnTo>
                    <a:pt x="2159609" y="324116"/>
                  </a:lnTo>
                  <a:lnTo>
                    <a:pt x="2151126" y="279565"/>
                  </a:lnTo>
                  <a:lnTo>
                    <a:pt x="2137422" y="237020"/>
                  </a:lnTo>
                  <a:lnTo>
                    <a:pt x="2118868" y="196824"/>
                  </a:lnTo>
                  <a:lnTo>
                    <a:pt x="2095804" y="159334"/>
                  </a:lnTo>
                  <a:lnTo>
                    <a:pt x="2068601" y="124917"/>
                  </a:lnTo>
                  <a:lnTo>
                    <a:pt x="2037600" y="93929"/>
                  </a:lnTo>
                  <a:lnTo>
                    <a:pt x="2003183" y="66725"/>
                  </a:lnTo>
                  <a:lnTo>
                    <a:pt x="1965706" y="43662"/>
                  </a:lnTo>
                  <a:lnTo>
                    <a:pt x="1925497" y="25095"/>
                  </a:lnTo>
                  <a:lnTo>
                    <a:pt x="1882952" y="11391"/>
                  </a:lnTo>
                  <a:lnTo>
                    <a:pt x="1838413" y="2908"/>
                  </a:lnTo>
                  <a:lnTo>
                    <a:pt x="1792236" y="0"/>
                  </a:lnTo>
                  <a:lnTo>
                    <a:pt x="1746059" y="2908"/>
                  </a:lnTo>
                  <a:lnTo>
                    <a:pt x="1701507" y="11391"/>
                  </a:lnTo>
                  <a:lnTo>
                    <a:pt x="1658962" y="25095"/>
                  </a:lnTo>
                  <a:lnTo>
                    <a:pt x="1618767" y="43662"/>
                  </a:lnTo>
                  <a:lnTo>
                    <a:pt x="1581277" y="66725"/>
                  </a:lnTo>
                  <a:lnTo>
                    <a:pt x="1546860" y="93929"/>
                  </a:lnTo>
                  <a:lnTo>
                    <a:pt x="1515872" y="124917"/>
                  </a:lnTo>
                  <a:lnTo>
                    <a:pt x="1488668" y="159334"/>
                  </a:lnTo>
                  <a:lnTo>
                    <a:pt x="1465605" y="196824"/>
                  </a:lnTo>
                  <a:lnTo>
                    <a:pt x="1447038" y="237020"/>
                  </a:lnTo>
                  <a:lnTo>
                    <a:pt x="1433334" y="279565"/>
                  </a:lnTo>
                  <a:lnTo>
                    <a:pt x="1424851" y="324116"/>
                  </a:lnTo>
                  <a:lnTo>
                    <a:pt x="1423860" y="339801"/>
                  </a:lnTo>
                  <a:lnTo>
                    <a:pt x="60947" y="339801"/>
                  </a:lnTo>
                  <a:lnTo>
                    <a:pt x="37325" y="344627"/>
                  </a:lnTo>
                  <a:lnTo>
                    <a:pt x="17932" y="357746"/>
                  </a:lnTo>
                  <a:lnTo>
                    <a:pt x="4813" y="377139"/>
                  </a:lnTo>
                  <a:lnTo>
                    <a:pt x="0" y="400761"/>
                  </a:lnTo>
                  <a:lnTo>
                    <a:pt x="4813" y="424395"/>
                  </a:lnTo>
                  <a:lnTo>
                    <a:pt x="17932" y="443788"/>
                  </a:lnTo>
                  <a:lnTo>
                    <a:pt x="37325" y="456907"/>
                  </a:lnTo>
                  <a:lnTo>
                    <a:pt x="60947" y="461721"/>
                  </a:lnTo>
                  <a:lnTo>
                    <a:pt x="1433563" y="461721"/>
                  </a:lnTo>
                  <a:lnTo>
                    <a:pt x="1447038" y="503555"/>
                  </a:lnTo>
                  <a:lnTo>
                    <a:pt x="1465605" y="543750"/>
                  </a:lnTo>
                  <a:lnTo>
                    <a:pt x="1488668" y="581240"/>
                  </a:lnTo>
                  <a:lnTo>
                    <a:pt x="1515872" y="615657"/>
                  </a:lnTo>
                  <a:lnTo>
                    <a:pt x="1546860" y="646645"/>
                  </a:lnTo>
                  <a:lnTo>
                    <a:pt x="1581277" y="673849"/>
                  </a:lnTo>
                  <a:lnTo>
                    <a:pt x="1618767" y="696912"/>
                  </a:lnTo>
                  <a:lnTo>
                    <a:pt x="1658962" y="715479"/>
                  </a:lnTo>
                  <a:lnTo>
                    <a:pt x="1701507" y="729183"/>
                  </a:lnTo>
                  <a:lnTo>
                    <a:pt x="1746059" y="737666"/>
                  </a:lnTo>
                  <a:lnTo>
                    <a:pt x="1792236" y="740562"/>
                  </a:lnTo>
                  <a:lnTo>
                    <a:pt x="1838413" y="737666"/>
                  </a:lnTo>
                  <a:lnTo>
                    <a:pt x="1882952" y="729183"/>
                  </a:lnTo>
                  <a:lnTo>
                    <a:pt x="1925497" y="715479"/>
                  </a:lnTo>
                  <a:lnTo>
                    <a:pt x="1965706" y="696912"/>
                  </a:lnTo>
                  <a:lnTo>
                    <a:pt x="2003183" y="673849"/>
                  </a:lnTo>
                  <a:lnTo>
                    <a:pt x="2037600" y="646645"/>
                  </a:lnTo>
                  <a:lnTo>
                    <a:pt x="2068601" y="615657"/>
                  </a:lnTo>
                  <a:lnTo>
                    <a:pt x="2095804" y="581240"/>
                  </a:lnTo>
                  <a:lnTo>
                    <a:pt x="2118868" y="543750"/>
                  </a:lnTo>
                  <a:lnTo>
                    <a:pt x="2137422" y="503555"/>
                  </a:lnTo>
                  <a:lnTo>
                    <a:pt x="2150884" y="461721"/>
                  </a:lnTo>
                  <a:lnTo>
                    <a:pt x="3523653" y="461721"/>
                  </a:lnTo>
                  <a:lnTo>
                    <a:pt x="3547275" y="456907"/>
                  </a:lnTo>
                  <a:lnTo>
                    <a:pt x="3566668" y="443788"/>
                  </a:lnTo>
                  <a:lnTo>
                    <a:pt x="3579787" y="424395"/>
                  </a:lnTo>
                  <a:lnTo>
                    <a:pt x="3584613" y="400761"/>
                  </a:lnTo>
                  <a:close/>
                </a:path>
              </a:pathLst>
            </a:custGeom>
            <a:solidFill>
              <a:srgbClr val="A95B94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 descr=""/>
          <p:cNvSpPr txBox="1"/>
          <p:nvPr/>
        </p:nvSpPr>
        <p:spPr>
          <a:xfrm>
            <a:off x="11813184" y="2799537"/>
            <a:ext cx="187960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-5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230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0446346" y="3498151"/>
            <a:ext cx="2498725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Feature</a:t>
            </a:r>
            <a:r>
              <a:rPr dirty="0" sz="2150" spc="-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Engineering</a:t>
            </a:r>
            <a:endParaRPr sz="2150">
              <a:latin typeface="Arial"/>
              <a:cs typeface="Arial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0446346" y="3974604"/>
            <a:ext cx="2626995" cy="812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6000"/>
              </a:lnSpc>
              <a:spcBef>
                <a:spcPts val="100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Created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age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groups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25">
                <a:solidFill>
                  <a:srgbClr val="DAD7E9"/>
                </a:solidFill>
                <a:latin typeface="Arial"/>
                <a:cs typeface="Arial"/>
              </a:rPr>
              <a:t>and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purchase</a:t>
            </a:r>
            <a:r>
              <a:rPr dirty="0" sz="1900" spc="-114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frequency.</a:t>
            </a:r>
            <a:endParaRPr sz="1900">
              <a:latin typeface="Arial"/>
              <a:cs typeface="Arial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6350431" y="5306618"/>
            <a:ext cx="7416165" cy="2151380"/>
            <a:chOff x="6350431" y="5306618"/>
            <a:chExt cx="7416165" cy="2151380"/>
          </a:xfrm>
        </p:grpSpPr>
        <p:sp>
          <p:nvSpPr>
            <p:cNvPr id="17" name="object 17" descr=""/>
            <p:cNvSpPr/>
            <p:nvPr/>
          </p:nvSpPr>
          <p:spPr>
            <a:xfrm>
              <a:off x="6350431" y="5676899"/>
              <a:ext cx="7416165" cy="1781175"/>
            </a:xfrm>
            <a:custGeom>
              <a:avLst/>
              <a:gdLst/>
              <a:ahLst/>
              <a:cxnLst/>
              <a:rect l="l" t="t" r="r" b="b"/>
              <a:pathLst>
                <a:path w="7416165" h="1781175">
                  <a:moveTo>
                    <a:pt x="7269619" y="0"/>
                  </a:moveTo>
                  <a:lnTo>
                    <a:pt x="146310" y="0"/>
                  </a:lnTo>
                  <a:lnTo>
                    <a:pt x="100272" y="7510"/>
                  </a:lnTo>
                  <a:lnTo>
                    <a:pt x="60135" y="28382"/>
                  </a:lnTo>
                  <a:lnTo>
                    <a:pt x="28385" y="60130"/>
                  </a:lnTo>
                  <a:lnTo>
                    <a:pt x="7510" y="100267"/>
                  </a:lnTo>
                  <a:lnTo>
                    <a:pt x="0" y="146303"/>
                  </a:lnTo>
                  <a:lnTo>
                    <a:pt x="0" y="1634274"/>
                  </a:lnTo>
                  <a:lnTo>
                    <a:pt x="7510" y="1680311"/>
                  </a:lnTo>
                  <a:lnTo>
                    <a:pt x="28385" y="1720447"/>
                  </a:lnTo>
                  <a:lnTo>
                    <a:pt x="60135" y="1752195"/>
                  </a:lnTo>
                  <a:lnTo>
                    <a:pt x="100272" y="1773067"/>
                  </a:lnTo>
                  <a:lnTo>
                    <a:pt x="146310" y="1780578"/>
                  </a:lnTo>
                  <a:lnTo>
                    <a:pt x="7269619" y="1780578"/>
                  </a:lnTo>
                  <a:lnTo>
                    <a:pt x="7315656" y="1773067"/>
                  </a:lnTo>
                  <a:lnTo>
                    <a:pt x="7355792" y="1752195"/>
                  </a:lnTo>
                  <a:lnTo>
                    <a:pt x="7387540" y="1720447"/>
                  </a:lnTo>
                  <a:lnTo>
                    <a:pt x="7408413" y="1680311"/>
                  </a:lnTo>
                  <a:lnTo>
                    <a:pt x="7415923" y="1634274"/>
                  </a:lnTo>
                  <a:lnTo>
                    <a:pt x="7415923" y="146303"/>
                  </a:lnTo>
                  <a:lnTo>
                    <a:pt x="7408413" y="100267"/>
                  </a:lnTo>
                  <a:lnTo>
                    <a:pt x="7387540" y="60130"/>
                  </a:lnTo>
                  <a:lnTo>
                    <a:pt x="7355792" y="28382"/>
                  </a:lnTo>
                  <a:lnTo>
                    <a:pt x="7315656" y="7510"/>
                  </a:lnTo>
                  <a:lnTo>
                    <a:pt x="7269619" y="0"/>
                  </a:lnTo>
                  <a:close/>
                </a:path>
              </a:pathLst>
            </a:custGeom>
            <a:solidFill>
              <a:srgbClr val="0A0B22">
                <a:alpha val="94900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6350432" y="5306618"/>
              <a:ext cx="7416165" cy="741045"/>
            </a:xfrm>
            <a:custGeom>
              <a:avLst/>
              <a:gdLst/>
              <a:ahLst/>
              <a:cxnLst/>
              <a:rect l="l" t="t" r="r" b="b"/>
              <a:pathLst>
                <a:path w="7416165" h="741045">
                  <a:moveTo>
                    <a:pt x="7415924" y="400761"/>
                  </a:moveTo>
                  <a:lnTo>
                    <a:pt x="7411098" y="377139"/>
                  </a:lnTo>
                  <a:lnTo>
                    <a:pt x="7397978" y="357746"/>
                  </a:lnTo>
                  <a:lnTo>
                    <a:pt x="7378586" y="344627"/>
                  </a:lnTo>
                  <a:lnTo>
                    <a:pt x="7354964" y="339801"/>
                  </a:lnTo>
                  <a:lnTo>
                    <a:pt x="4076319" y="339801"/>
                  </a:lnTo>
                  <a:lnTo>
                    <a:pt x="4075341" y="324116"/>
                  </a:lnTo>
                  <a:lnTo>
                    <a:pt x="4066857" y="279565"/>
                  </a:lnTo>
                  <a:lnTo>
                    <a:pt x="4053154" y="237020"/>
                  </a:lnTo>
                  <a:lnTo>
                    <a:pt x="4034599" y="196824"/>
                  </a:lnTo>
                  <a:lnTo>
                    <a:pt x="4011536" y="159334"/>
                  </a:lnTo>
                  <a:lnTo>
                    <a:pt x="3984333" y="124917"/>
                  </a:lnTo>
                  <a:lnTo>
                    <a:pt x="3953332" y="93929"/>
                  </a:lnTo>
                  <a:lnTo>
                    <a:pt x="3918915" y="66725"/>
                  </a:lnTo>
                  <a:lnTo>
                    <a:pt x="3881437" y="43662"/>
                  </a:lnTo>
                  <a:lnTo>
                    <a:pt x="3841229" y="25095"/>
                  </a:lnTo>
                  <a:lnTo>
                    <a:pt x="3798684" y="11391"/>
                  </a:lnTo>
                  <a:lnTo>
                    <a:pt x="3754145" y="2908"/>
                  </a:lnTo>
                  <a:lnTo>
                    <a:pt x="3707968" y="0"/>
                  </a:lnTo>
                  <a:lnTo>
                    <a:pt x="3661791" y="2908"/>
                  </a:lnTo>
                  <a:lnTo>
                    <a:pt x="3617239" y="11391"/>
                  </a:lnTo>
                  <a:lnTo>
                    <a:pt x="3574694" y="25095"/>
                  </a:lnTo>
                  <a:lnTo>
                    <a:pt x="3534499" y="43662"/>
                  </a:lnTo>
                  <a:lnTo>
                    <a:pt x="3497008" y="66725"/>
                  </a:lnTo>
                  <a:lnTo>
                    <a:pt x="3462591" y="93929"/>
                  </a:lnTo>
                  <a:lnTo>
                    <a:pt x="3431603" y="124917"/>
                  </a:lnTo>
                  <a:lnTo>
                    <a:pt x="3404400" y="159334"/>
                  </a:lnTo>
                  <a:lnTo>
                    <a:pt x="3381337" y="196824"/>
                  </a:lnTo>
                  <a:lnTo>
                    <a:pt x="3362769" y="237020"/>
                  </a:lnTo>
                  <a:lnTo>
                    <a:pt x="3349066" y="279565"/>
                  </a:lnTo>
                  <a:lnTo>
                    <a:pt x="3340582" y="324116"/>
                  </a:lnTo>
                  <a:lnTo>
                    <a:pt x="3339592" y="339801"/>
                  </a:lnTo>
                  <a:lnTo>
                    <a:pt x="60947" y="339801"/>
                  </a:lnTo>
                  <a:lnTo>
                    <a:pt x="37325" y="344627"/>
                  </a:lnTo>
                  <a:lnTo>
                    <a:pt x="17932" y="357746"/>
                  </a:lnTo>
                  <a:lnTo>
                    <a:pt x="4813" y="377139"/>
                  </a:lnTo>
                  <a:lnTo>
                    <a:pt x="0" y="400761"/>
                  </a:lnTo>
                  <a:lnTo>
                    <a:pt x="4813" y="424395"/>
                  </a:lnTo>
                  <a:lnTo>
                    <a:pt x="17932" y="443788"/>
                  </a:lnTo>
                  <a:lnTo>
                    <a:pt x="37325" y="456907"/>
                  </a:lnTo>
                  <a:lnTo>
                    <a:pt x="60947" y="461721"/>
                  </a:lnTo>
                  <a:lnTo>
                    <a:pt x="3349294" y="461721"/>
                  </a:lnTo>
                  <a:lnTo>
                    <a:pt x="3362769" y="503555"/>
                  </a:lnTo>
                  <a:lnTo>
                    <a:pt x="3381337" y="543750"/>
                  </a:lnTo>
                  <a:lnTo>
                    <a:pt x="3404400" y="581240"/>
                  </a:lnTo>
                  <a:lnTo>
                    <a:pt x="3431603" y="615657"/>
                  </a:lnTo>
                  <a:lnTo>
                    <a:pt x="3462591" y="646645"/>
                  </a:lnTo>
                  <a:lnTo>
                    <a:pt x="3497008" y="673849"/>
                  </a:lnTo>
                  <a:lnTo>
                    <a:pt x="3534499" y="696912"/>
                  </a:lnTo>
                  <a:lnTo>
                    <a:pt x="3574694" y="715479"/>
                  </a:lnTo>
                  <a:lnTo>
                    <a:pt x="3617239" y="729183"/>
                  </a:lnTo>
                  <a:lnTo>
                    <a:pt x="3661791" y="737666"/>
                  </a:lnTo>
                  <a:lnTo>
                    <a:pt x="3707968" y="740562"/>
                  </a:lnTo>
                  <a:lnTo>
                    <a:pt x="3754145" y="737666"/>
                  </a:lnTo>
                  <a:lnTo>
                    <a:pt x="3798684" y="729183"/>
                  </a:lnTo>
                  <a:lnTo>
                    <a:pt x="3841229" y="715479"/>
                  </a:lnTo>
                  <a:lnTo>
                    <a:pt x="3881437" y="696912"/>
                  </a:lnTo>
                  <a:lnTo>
                    <a:pt x="3918915" y="673849"/>
                  </a:lnTo>
                  <a:lnTo>
                    <a:pt x="3953332" y="646645"/>
                  </a:lnTo>
                  <a:lnTo>
                    <a:pt x="3984333" y="615657"/>
                  </a:lnTo>
                  <a:lnTo>
                    <a:pt x="4011536" y="581240"/>
                  </a:lnTo>
                  <a:lnTo>
                    <a:pt x="4034599" y="543750"/>
                  </a:lnTo>
                  <a:lnTo>
                    <a:pt x="4053154" y="503555"/>
                  </a:lnTo>
                  <a:lnTo>
                    <a:pt x="4066616" y="461721"/>
                  </a:lnTo>
                  <a:lnTo>
                    <a:pt x="7354964" y="461721"/>
                  </a:lnTo>
                  <a:lnTo>
                    <a:pt x="7378586" y="456907"/>
                  </a:lnTo>
                  <a:lnTo>
                    <a:pt x="7397978" y="443788"/>
                  </a:lnTo>
                  <a:lnTo>
                    <a:pt x="7411098" y="424395"/>
                  </a:lnTo>
                  <a:lnTo>
                    <a:pt x="7415924" y="400761"/>
                  </a:lnTo>
                  <a:close/>
                </a:path>
              </a:pathLst>
            </a:custGeom>
            <a:solidFill>
              <a:srgbClr val="A95B94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 txBox="1"/>
          <p:nvPr/>
        </p:nvSpPr>
        <p:spPr>
          <a:xfrm>
            <a:off x="6615036" y="5592267"/>
            <a:ext cx="6485890" cy="15944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266700">
              <a:lnSpc>
                <a:spcPct val="100000"/>
              </a:lnSpc>
              <a:spcBef>
                <a:spcPts val="100"/>
              </a:spcBef>
            </a:pPr>
            <a:r>
              <a:rPr dirty="0" sz="2300" spc="-50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23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95"/>
              </a:spcBef>
            </a:pPr>
            <a:endParaRPr sz="2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Consistency</a:t>
            </a:r>
            <a:r>
              <a:rPr dirty="0" sz="2150" spc="-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>
                <a:solidFill>
                  <a:srgbClr val="DAD7E9"/>
                </a:solidFill>
                <a:latin typeface="Arial"/>
                <a:cs typeface="Arial"/>
              </a:rPr>
              <a:t>&amp;</a:t>
            </a:r>
            <a:r>
              <a:rPr dirty="0" sz="2150" spc="-8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Integration</a:t>
            </a:r>
            <a:endParaRPr sz="21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Verified</a:t>
            </a:r>
            <a:r>
              <a:rPr dirty="0" sz="1900" spc="-7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data,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dropped</a:t>
            </a:r>
            <a:r>
              <a:rPr dirty="0" sz="1900" spc="-7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redundancy,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loaded</a:t>
            </a:r>
            <a:r>
              <a:rPr dirty="0" sz="1900" spc="-7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into</a:t>
            </a:r>
            <a:r>
              <a:rPr dirty="0" sz="19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PostgreSQL.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79460" y="1392758"/>
            <a:ext cx="68402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/>
              <a:t>Key</a:t>
            </a:r>
            <a:r>
              <a:rPr dirty="0" sz="3000" spc="-25"/>
              <a:t> </a:t>
            </a:r>
            <a:r>
              <a:rPr dirty="0" sz="3000"/>
              <a:t>SQL</a:t>
            </a:r>
            <a:r>
              <a:rPr dirty="0" sz="3000" spc="-25"/>
              <a:t> </a:t>
            </a:r>
            <a:r>
              <a:rPr dirty="0" sz="3000"/>
              <a:t>Insights:</a:t>
            </a:r>
            <a:r>
              <a:rPr dirty="0" sz="3000" spc="-20"/>
              <a:t> </a:t>
            </a:r>
            <a:r>
              <a:rPr dirty="0" sz="3000"/>
              <a:t>Revenue</a:t>
            </a:r>
            <a:r>
              <a:rPr dirty="0" sz="3000" spc="-25"/>
              <a:t> </a:t>
            </a:r>
            <a:r>
              <a:rPr dirty="0" sz="3000"/>
              <a:t>&amp;</a:t>
            </a:r>
            <a:r>
              <a:rPr dirty="0" sz="3000" spc="-25"/>
              <a:t> </a:t>
            </a:r>
            <a:r>
              <a:rPr dirty="0" sz="3000" spc="-10"/>
              <a:t>Discounts</a:t>
            </a:r>
            <a:endParaRPr sz="3000"/>
          </a:p>
        </p:txBody>
      </p:sp>
      <p:sp>
        <p:nvSpPr>
          <p:cNvPr id="3" name="object 3" descr=""/>
          <p:cNvSpPr txBox="1"/>
          <p:nvPr/>
        </p:nvSpPr>
        <p:spPr>
          <a:xfrm>
            <a:off x="1979460" y="3273958"/>
            <a:ext cx="173037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>
                <a:solidFill>
                  <a:srgbClr val="C5BEED"/>
                </a:solidFill>
                <a:latin typeface="Arial"/>
                <a:cs typeface="Arial"/>
              </a:rPr>
              <a:t>Revenue</a:t>
            </a:r>
            <a:r>
              <a:rPr dirty="0" sz="1500" spc="-5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C5BEED"/>
                </a:solidFill>
                <a:latin typeface="Arial"/>
                <a:cs typeface="Arial"/>
              </a:rPr>
              <a:t>by</a:t>
            </a:r>
            <a:r>
              <a:rPr dirty="0" sz="1500" spc="-5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C5BEED"/>
                </a:solidFill>
                <a:latin typeface="Arial"/>
                <a:cs typeface="Arial"/>
              </a:rPr>
              <a:t>Gender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92160" y="3708133"/>
            <a:ext cx="3451860" cy="1889442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5861253" y="2171204"/>
            <a:ext cx="4320540" cy="6178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20">
                <a:solidFill>
                  <a:srgbClr val="C5BEED"/>
                </a:solidFill>
                <a:latin typeface="Arial"/>
                <a:cs typeface="Arial"/>
              </a:rPr>
              <a:t>High-</a:t>
            </a:r>
            <a:r>
              <a:rPr dirty="0" sz="1500">
                <a:solidFill>
                  <a:srgbClr val="C5BEED"/>
                </a:solidFill>
                <a:latin typeface="Arial"/>
                <a:cs typeface="Arial"/>
              </a:rPr>
              <a:t>Spending</a:t>
            </a:r>
            <a:r>
              <a:rPr dirty="0" sz="1500" spc="-7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C5BEED"/>
                </a:solidFill>
                <a:latin typeface="Arial"/>
                <a:cs typeface="Arial"/>
              </a:rPr>
              <a:t>Discount</a:t>
            </a:r>
            <a:r>
              <a:rPr dirty="0" sz="1500" spc="-7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C5BEED"/>
                </a:solidFill>
                <a:latin typeface="Arial"/>
                <a:cs typeface="Arial"/>
              </a:rPr>
              <a:t>Users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40"/>
              </a:spcBef>
            </a:pP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839</a:t>
            </a:r>
            <a:r>
              <a:rPr dirty="0" sz="135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customers</a:t>
            </a:r>
            <a:r>
              <a:rPr dirty="0" sz="135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used</a:t>
            </a:r>
            <a:r>
              <a:rPr dirty="0" sz="1350" spc="-1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discounts</a:t>
            </a:r>
            <a:r>
              <a:rPr dirty="0" sz="135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but</a:t>
            </a:r>
            <a:r>
              <a:rPr dirty="0" sz="1350" spc="-1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spent</a:t>
            </a:r>
            <a:r>
              <a:rPr dirty="0" sz="135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>
                <a:solidFill>
                  <a:srgbClr val="DAD7E9"/>
                </a:solidFill>
                <a:latin typeface="Arial"/>
                <a:cs typeface="Arial"/>
              </a:rPr>
              <a:t>above</a:t>
            </a:r>
            <a:r>
              <a:rPr dirty="0" sz="1350" spc="-1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350" spc="-10">
                <a:solidFill>
                  <a:srgbClr val="DAD7E9"/>
                </a:solidFill>
                <a:latin typeface="Arial"/>
                <a:cs typeface="Arial"/>
              </a:rPr>
              <a:t>average.</a:t>
            </a:r>
            <a:endParaRPr sz="1350">
              <a:latin typeface="Arial"/>
              <a:cs typeface="Arial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73953" y="2918345"/>
            <a:ext cx="6771678" cy="3779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9192" y="7749540"/>
            <a:ext cx="1722602" cy="4114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6985">
              <a:lnSpc>
                <a:spcPct val="100000"/>
              </a:lnSpc>
              <a:spcBef>
                <a:spcPts val="100"/>
              </a:spcBef>
            </a:pPr>
            <a:r>
              <a:rPr dirty="0"/>
              <a:t>Key</a:t>
            </a:r>
            <a:r>
              <a:rPr dirty="0" spc="-30"/>
              <a:t> </a:t>
            </a:r>
            <a:r>
              <a:rPr dirty="0"/>
              <a:t>SQL</a:t>
            </a:r>
            <a:r>
              <a:rPr dirty="0" spc="-30"/>
              <a:t> </a:t>
            </a:r>
            <a:r>
              <a:rPr dirty="0"/>
              <a:t>Insights:</a:t>
            </a:r>
            <a:r>
              <a:rPr dirty="0" spc="-30"/>
              <a:t> </a:t>
            </a:r>
            <a:r>
              <a:rPr dirty="0"/>
              <a:t>Products</a:t>
            </a:r>
            <a:r>
              <a:rPr dirty="0" spc="-30"/>
              <a:t> </a:t>
            </a:r>
            <a:r>
              <a:rPr dirty="0"/>
              <a:t>&amp;</a:t>
            </a:r>
            <a:r>
              <a:rPr dirty="0" spc="-25"/>
              <a:t> </a:t>
            </a:r>
            <a:r>
              <a:rPr dirty="0" spc="-10"/>
              <a:t>Shipping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355204" y="2667723"/>
            <a:ext cx="2388870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Top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5</a:t>
            </a:r>
            <a:r>
              <a:rPr dirty="0" sz="1650" spc="-1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Products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by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Rating</a:t>
            </a:r>
            <a:endParaRPr sz="1650">
              <a:latin typeface="Arial"/>
              <a:cs typeface="Arial"/>
            </a:endParaRPr>
          </a:p>
        </p:txBody>
      </p:sp>
      <p:graphicFrame>
        <p:nvGraphicFramePr>
          <p:cNvPr id="5" name="object 5" descr=""/>
          <p:cNvGraphicFramePr>
            <a:graphicFrameLocks noGrp="1"/>
          </p:cNvGraphicFramePr>
          <p:nvPr/>
        </p:nvGraphicFramePr>
        <p:xfrm>
          <a:off x="1364094" y="3105141"/>
          <a:ext cx="5795010" cy="23869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1675"/>
                <a:gridCol w="3739515"/>
              </a:tblGrid>
              <a:tr h="481965"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1155"/>
                        </a:spcBef>
                      </a:pPr>
                      <a:r>
                        <a:rPr dirty="0" sz="1500" spc="-1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Gloves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46685">
                    <a:lnL w="9525">
                      <a:solidFill>
                        <a:srgbClr val="FFFFFF"/>
                      </a:solidFill>
                      <a:prstDash val="solid"/>
                    </a:lnL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FFFFFF">
                        <a:alpha val="392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81405">
                        <a:lnSpc>
                          <a:spcPct val="100000"/>
                        </a:lnSpc>
                        <a:spcBef>
                          <a:spcPts val="1155"/>
                        </a:spcBef>
                      </a:pPr>
                      <a:r>
                        <a:rPr dirty="0" sz="1500" spc="-2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3.86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46685">
                    <a:lnR w="9525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solidFill>
                      <a:srgbClr val="FFFFFF">
                        <a:alpha val="3921"/>
                      </a:srgbClr>
                    </a:solidFill>
                  </a:tcPr>
                </a:tc>
              </a:tr>
              <a:tr h="474345"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1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Sandals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L w="9525">
                      <a:solidFill>
                        <a:srgbClr val="FFFFFF"/>
                      </a:solidFill>
                      <a:prstDash val="solid"/>
                    </a:lnL>
                    <a:solidFill>
                      <a:srgbClr val="000000">
                        <a:alpha val="392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8140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2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3.84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R w="9525">
                      <a:solidFill>
                        <a:srgbClr val="FFFFFF"/>
                      </a:solidFill>
                      <a:prstDash val="solid"/>
                    </a:lnR>
                    <a:solidFill>
                      <a:srgbClr val="000000">
                        <a:alpha val="3921"/>
                      </a:srgbClr>
                    </a:solidFill>
                  </a:tcPr>
                </a:tc>
              </a:tr>
              <a:tr h="474345"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1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Boots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L w="9525">
                      <a:solidFill>
                        <a:srgbClr val="FFFFFF"/>
                      </a:solidFill>
                      <a:prstDash val="solid"/>
                    </a:lnL>
                    <a:solidFill>
                      <a:srgbClr val="FFFFFF">
                        <a:alpha val="392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8140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2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3.82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R w="9525">
                      <a:solidFill>
                        <a:srgbClr val="FFFFFF"/>
                      </a:solidFill>
                      <a:prstDash val="solid"/>
                    </a:lnR>
                    <a:solidFill>
                      <a:srgbClr val="FFFFFF">
                        <a:alpha val="3921"/>
                      </a:srgbClr>
                    </a:solidFill>
                  </a:tcPr>
                </a:tc>
              </a:tr>
              <a:tr h="474345"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25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Hat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L w="9525">
                      <a:solidFill>
                        <a:srgbClr val="FFFFFF"/>
                      </a:solidFill>
                      <a:prstDash val="solid"/>
                    </a:lnL>
                    <a:solidFill>
                      <a:srgbClr val="000000">
                        <a:alpha val="392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8140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2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3.80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R w="9525">
                      <a:solidFill>
                        <a:srgbClr val="FFFFFF"/>
                      </a:solidFill>
                      <a:prstDash val="solid"/>
                    </a:lnR>
                    <a:solidFill>
                      <a:srgbClr val="000000">
                        <a:alpha val="3921"/>
                      </a:srgbClr>
                    </a:solidFill>
                  </a:tcPr>
                </a:tc>
              </a:tr>
              <a:tr h="481965"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1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Skirt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L w="9525">
                      <a:solidFill>
                        <a:srgbClr val="FFFFFF"/>
                      </a:solidFill>
                      <a:prstDash val="solid"/>
                    </a:lnL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>
                        <a:alpha val="392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081405">
                        <a:lnSpc>
                          <a:spcPct val="100000"/>
                        </a:lnSpc>
                        <a:spcBef>
                          <a:spcPts val="1095"/>
                        </a:spcBef>
                      </a:pPr>
                      <a:r>
                        <a:rPr dirty="0" sz="1500" spc="-20">
                          <a:solidFill>
                            <a:srgbClr val="DAD7E9"/>
                          </a:solidFill>
                          <a:latin typeface="Arial"/>
                          <a:cs typeface="Arial"/>
                        </a:rPr>
                        <a:t>3.78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39065">
                    <a:lnR w="9525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>
                        <a:alpha val="3921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" name="object 6" descr=""/>
          <p:cNvSpPr txBox="1"/>
          <p:nvPr/>
        </p:nvSpPr>
        <p:spPr>
          <a:xfrm>
            <a:off x="7546581" y="2667723"/>
            <a:ext cx="2552700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Shipping</a:t>
            </a:r>
            <a:r>
              <a:rPr dirty="0" sz="1650" spc="-3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Type</a:t>
            </a:r>
            <a:r>
              <a:rPr dirty="0" sz="1650" spc="-2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Comparison</a:t>
            </a:r>
            <a:endParaRPr sz="1650">
              <a:latin typeface="Arial"/>
              <a:cs typeface="Arial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59281" y="3191179"/>
            <a:ext cx="6149340" cy="33659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Key</a:t>
            </a:r>
            <a:r>
              <a:rPr dirty="0" spc="-45"/>
              <a:t> </a:t>
            </a:r>
            <a:r>
              <a:rPr dirty="0"/>
              <a:t>SQL</a:t>
            </a:r>
            <a:r>
              <a:rPr dirty="0" spc="-45"/>
              <a:t> </a:t>
            </a:r>
            <a:r>
              <a:rPr dirty="0"/>
              <a:t>Insights:</a:t>
            </a:r>
            <a:r>
              <a:rPr dirty="0" spc="-40"/>
              <a:t> </a:t>
            </a:r>
            <a:r>
              <a:rPr dirty="0"/>
              <a:t>Subscriptions</a:t>
            </a:r>
            <a:r>
              <a:rPr dirty="0" spc="-45"/>
              <a:t> </a:t>
            </a:r>
            <a:r>
              <a:rPr dirty="0"/>
              <a:t>&amp;</a:t>
            </a:r>
            <a:r>
              <a:rPr dirty="0" spc="-45"/>
              <a:t> </a:t>
            </a:r>
            <a:r>
              <a:rPr dirty="0" spc="-10"/>
              <a:t>Discounts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360335" y="2668917"/>
            <a:ext cx="3075940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Subscribers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vs.</a:t>
            </a:r>
            <a:r>
              <a:rPr dirty="0" sz="1650" spc="-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Non-Subscribers</a:t>
            </a:r>
            <a:endParaRPr sz="1650">
              <a:latin typeface="Arial"/>
              <a:cs typeface="Arial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1369225" y="3107055"/>
            <a:ext cx="941069" cy="187960"/>
            <a:chOff x="1369225" y="3107055"/>
            <a:chExt cx="941069" cy="187960"/>
          </a:xfrm>
        </p:grpSpPr>
        <p:sp>
          <p:nvSpPr>
            <p:cNvPr id="5" name="object 5" descr=""/>
            <p:cNvSpPr/>
            <p:nvPr/>
          </p:nvSpPr>
          <p:spPr>
            <a:xfrm>
              <a:off x="1373035" y="3110864"/>
              <a:ext cx="933450" cy="180340"/>
            </a:xfrm>
            <a:custGeom>
              <a:avLst/>
              <a:gdLst/>
              <a:ahLst/>
              <a:cxnLst/>
              <a:rect l="l" t="t" r="r" b="b"/>
              <a:pathLst>
                <a:path w="933450" h="180339">
                  <a:moveTo>
                    <a:pt x="842965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842965" y="180238"/>
                  </a:lnTo>
                  <a:lnTo>
                    <a:pt x="877902" y="173108"/>
                  </a:lnTo>
                  <a:lnTo>
                    <a:pt x="906562" y="153714"/>
                  </a:lnTo>
                  <a:lnTo>
                    <a:pt x="925953" y="125052"/>
                  </a:lnTo>
                  <a:lnTo>
                    <a:pt x="933081" y="90119"/>
                  </a:lnTo>
                  <a:lnTo>
                    <a:pt x="925953" y="55180"/>
                  </a:lnTo>
                  <a:lnTo>
                    <a:pt x="906562" y="26519"/>
                  </a:lnTo>
                  <a:lnTo>
                    <a:pt x="877902" y="7128"/>
                  </a:lnTo>
                  <a:lnTo>
                    <a:pt x="842965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373035" y="3110864"/>
              <a:ext cx="933450" cy="180340"/>
            </a:xfrm>
            <a:custGeom>
              <a:avLst/>
              <a:gdLst/>
              <a:ahLst/>
              <a:cxnLst/>
              <a:rect l="l" t="t" r="r" b="b"/>
              <a:pathLst>
                <a:path w="933450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842965" y="0"/>
                  </a:lnTo>
                  <a:lnTo>
                    <a:pt x="877902" y="7128"/>
                  </a:lnTo>
                  <a:lnTo>
                    <a:pt x="906562" y="26519"/>
                  </a:lnTo>
                  <a:lnTo>
                    <a:pt x="925953" y="55180"/>
                  </a:lnTo>
                  <a:lnTo>
                    <a:pt x="933081" y="90119"/>
                  </a:lnTo>
                  <a:lnTo>
                    <a:pt x="925953" y="125052"/>
                  </a:lnTo>
                  <a:lnTo>
                    <a:pt x="906562" y="153714"/>
                  </a:lnTo>
                  <a:lnTo>
                    <a:pt x="877902" y="173108"/>
                  </a:lnTo>
                  <a:lnTo>
                    <a:pt x="842965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25600" y="3155924"/>
              <a:ext cx="90117" cy="90119"/>
            </a:xfrm>
            <a:prstGeom prst="rect">
              <a:avLst/>
            </a:prstGeom>
          </p:spPr>
        </p:pic>
      </p:grpSp>
      <p:sp>
        <p:nvSpPr>
          <p:cNvPr id="8" name="object 8" descr=""/>
          <p:cNvSpPr txBox="1"/>
          <p:nvPr/>
        </p:nvSpPr>
        <p:spPr>
          <a:xfrm>
            <a:off x="1533055" y="3145485"/>
            <a:ext cx="732155" cy="132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Avg</a:t>
            </a:r>
            <a:r>
              <a:rPr dirty="0" sz="700" spc="-1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Spend</a:t>
            </a:r>
            <a:r>
              <a:rPr dirty="0" sz="700" spc="-1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0">
                <a:solidFill>
                  <a:srgbClr val="DAD7E9"/>
                </a:solidFill>
                <a:latin typeface="Arial"/>
                <a:cs typeface="Arial"/>
              </a:rPr>
              <a:t>(USD)</a:t>
            </a:r>
            <a:endParaRPr sz="700">
              <a:latin typeface="Arial"/>
              <a:cs typeface="Arial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2362377" y="3107055"/>
            <a:ext cx="1083945" cy="187960"/>
            <a:chOff x="2362377" y="3107055"/>
            <a:chExt cx="1083945" cy="187960"/>
          </a:xfrm>
        </p:grpSpPr>
        <p:sp>
          <p:nvSpPr>
            <p:cNvPr id="10" name="object 10" descr=""/>
            <p:cNvSpPr/>
            <p:nvPr/>
          </p:nvSpPr>
          <p:spPr>
            <a:xfrm>
              <a:off x="2366187" y="3110864"/>
              <a:ext cx="1076325" cy="180340"/>
            </a:xfrm>
            <a:custGeom>
              <a:avLst/>
              <a:gdLst/>
              <a:ahLst/>
              <a:cxnLst/>
              <a:rect l="l" t="t" r="r" b="b"/>
              <a:pathLst>
                <a:path w="1076325" h="180339">
                  <a:moveTo>
                    <a:pt x="985884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985884" y="180238"/>
                  </a:lnTo>
                  <a:lnTo>
                    <a:pt x="1020821" y="173108"/>
                  </a:lnTo>
                  <a:lnTo>
                    <a:pt x="1049481" y="153714"/>
                  </a:lnTo>
                  <a:lnTo>
                    <a:pt x="1068872" y="125052"/>
                  </a:lnTo>
                  <a:lnTo>
                    <a:pt x="1076001" y="90119"/>
                  </a:lnTo>
                  <a:lnTo>
                    <a:pt x="1068872" y="55180"/>
                  </a:lnTo>
                  <a:lnTo>
                    <a:pt x="1049481" y="26519"/>
                  </a:lnTo>
                  <a:lnTo>
                    <a:pt x="1020821" y="7128"/>
                  </a:lnTo>
                  <a:lnTo>
                    <a:pt x="985884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2366187" y="3110864"/>
              <a:ext cx="1076325" cy="180340"/>
            </a:xfrm>
            <a:custGeom>
              <a:avLst/>
              <a:gdLst/>
              <a:ahLst/>
              <a:cxnLst/>
              <a:rect l="l" t="t" r="r" b="b"/>
              <a:pathLst>
                <a:path w="1076325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985884" y="0"/>
                  </a:lnTo>
                  <a:lnTo>
                    <a:pt x="1020821" y="7128"/>
                  </a:lnTo>
                  <a:lnTo>
                    <a:pt x="1049481" y="26519"/>
                  </a:lnTo>
                  <a:lnTo>
                    <a:pt x="1068872" y="55180"/>
                  </a:lnTo>
                  <a:lnTo>
                    <a:pt x="1076001" y="90119"/>
                  </a:lnTo>
                  <a:lnTo>
                    <a:pt x="1068872" y="125052"/>
                  </a:lnTo>
                  <a:lnTo>
                    <a:pt x="1049481" y="153714"/>
                  </a:lnTo>
                  <a:lnTo>
                    <a:pt x="1020821" y="173108"/>
                  </a:lnTo>
                  <a:lnTo>
                    <a:pt x="985884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18753" y="3155924"/>
              <a:ext cx="90115" cy="90119"/>
            </a:xfrm>
            <a:prstGeom prst="rect">
              <a:avLst/>
            </a:prstGeom>
          </p:spPr>
        </p:pic>
      </p:grpSp>
      <p:sp>
        <p:nvSpPr>
          <p:cNvPr id="13" name="object 13" descr=""/>
          <p:cNvSpPr txBox="1"/>
          <p:nvPr/>
        </p:nvSpPr>
        <p:spPr>
          <a:xfrm>
            <a:off x="2526207" y="3145485"/>
            <a:ext cx="875665" cy="132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Total</a:t>
            </a:r>
            <a:r>
              <a:rPr dirty="0" sz="700" spc="-2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Revenue</a:t>
            </a:r>
            <a:r>
              <a:rPr dirty="0" sz="700" spc="-2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0">
                <a:solidFill>
                  <a:srgbClr val="DAD7E9"/>
                </a:solidFill>
                <a:latin typeface="Arial"/>
                <a:cs typeface="Arial"/>
              </a:rPr>
              <a:t>(USD)</a:t>
            </a:r>
            <a:endParaRPr sz="700">
              <a:latin typeface="Arial"/>
              <a:cs typeface="Arial"/>
            </a:endParaRPr>
          </a:p>
        </p:txBody>
      </p:sp>
      <p:pic>
        <p:nvPicPr>
          <p:cNvPr id="14" name="object 1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73035" y="3366198"/>
            <a:ext cx="5707379" cy="2943809"/>
          </a:xfrm>
          <a:prstGeom prst="rect">
            <a:avLst/>
          </a:prstGeom>
        </p:spPr>
      </p:pic>
      <p:sp>
        <p:nvSpPr>
          <p:cNvPr id="15" name="object 15" descr=""/>
          <p:cNvSpPr txBox="1"/>
          <p:nvPr/>
        </p:nvSpPr>
        <p:spPr>
          <a:xfrm>
            <a:off x="7546340" y="2668917"/>
            <a:ext cx="2817495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Discount-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Dependent</a:t>
            </a:r>
            <a:r>
              <a:rPr dirty="0" sz="1650" spc="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Products</a:t>
            </a:r>
            <a:endParaRPr sz="1650">
              <a:latin typeface="Arial"/>
              <a:cs typeface="Arial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7546340" y="3119653"/>
            <a:ext cx="552640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Top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5</a:t>
            </a:r>
            <a:r>
              <a:rPr dirty="0" sz="15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products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with</a:t>
            </a:r>
            <a:r>
              <a:rPr dirty="0" sz="15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highest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percentage</a:t>
            </a:r>
            <a:r>
              <a:rPr dirty="0" sz="15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of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discounted</a:t>
            </a:r>
            <a:r>
              <a:rPr dirty="0" sz="15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purchases:</a:t>
            </a:r>
            <a:endParaRPr sz="150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7546340" y="3488588"/>
            <a:ext cx="1924050" cy="1390650"/>
          </a:xfrm>
          <a:prstGeom prst="rect">
            <a:avLst/>
          </a:prstGeom>
        </p:spPr>
        <p:txBody>
          <a:bodyPr wrap="square" lIns="0" tIns="57150" rIns="0" bIns="0" rtlCol="0" vert="horz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4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Hat:</a:t>
            </a:r>
            <a:r>
              <a:rPr dirty="0" sz="15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50.00%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Sneakers:</a:t>
            </a:r>
            <a:r>
              <a:rPr dirty="0" sz="1500" spc="-9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49.66%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Coat:</a:t>
            </a:r>
            <a:r>
              <a:rPr dirty="0" sz="15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49.07%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Sweater:</a:t>
            </a:r>
            <a:r>
              <a:rPr dirty="0" sz="15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48.17%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Pants:</a:t>
            </a:r>
            <a:r>
              <a:rPr dirty="0" sz="150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47.37%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1336" y="1716455"/>
            <a:ext cx="6911340" cy="136652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5400"/>
              </a:lnSpc>
              <a:tabLst>
                <a:tab pos="1104900" algn="l"/>
                <a:tab pos="2349500" algn="l"/>
                <a:tab pos="4531995" algn="l"/>
              </a:tabLst>
            </a:pPr>
            <a:r>
              <a:rPr dirty="0" sz="4300" spc="-25"/>
              <a:t>Key</a:t>
            </a:r>
            <a:r>
              <a:rPr dirty="0" sz="4300"/>
              <a:t>	</a:t>
            </a:r>
            <a:r>
              <a:rPr dirty="0" sz="4300" spc="-25"/>
              <a:t>SQL</a:t>
            </a:r>
            <a:r>
              <a:rPr dirty="0" sz="4300"/>
              <a:t>	</a:t>
            </a:r>
            <a:r>
              <a:rPr dirty="0" sz="4300" spc="-10"/>
              <a:t>Insights:</a:t>
            </a:r>
            <a:r>
              <a:rPr dirty="0" sz="4300"/>
              <a:t>	</a:t>
            </a:r>
            <a:r>
              <a:rPr dirty="0" sz="4300" spc="-10"/>
              <a:t>Customer Segmentation</a:t>
            </a:r>
            <a:endParaRPr sz="4300"/>
          </a:p>
        </p:txBody>
      </p:sp>
      <p:grpSp>
        <p:nvGrpSpPr>
          <p:cNvPr id="4" name="object 4" descr=""/>
          <p:cNvGrpSpPr/>
          <p:nvPr/>
        </p:nvGrpSpPr>
        <p:grpSpPr>
          <a:xfrm>
            <a:off x="856416" y="3444481"/>
            <a:ext cx="3599815" cy="1425575"/>
            <a:chOff x="856416" y="3444481"/>
            <a:chExt cx="3599815" cy="1425575"/>
          </a:xfrm>
        </p:grpSpPr>
        <p:sp>
          <p:nvSpPr>
            <p:cNvPr id="5" name="object 5" descr=""/>
            <p:cNvSpPr/>
            <p:nvPr/>
          </p:nvSpPr>
          <p:spPr>
            <a:xfrm>
              <a:off x="864036" y="3452101"/>
              <a:ext cx="3584575" cy="1410335"/>
            </a:xfrm>
            <a:custGeom>
              <a:avLst/>
              <a:gdLst/>
              <a:ahLst/>
              <a:cxnLst/>
              <a:rect l="l" t="t" r="r" b="b"/>
              <a:pathLst>
                <a:path w="3584575" h="1410335">
                  <a:moveTo>
                    <a:pt x="3480803" y="0"/>
                  </a:moveTo>
                  <a:lnTo>
                    <a:pt x="103690" y="0"/>
                  </a:lnTo>
                  <a:lnTo>
                    <a:pt x="63491" y="8203"/>
                  </a:lnTo>
                  <a:lnTo>
                    <a:pt x="30513" y="30516"/>
                  </a:lnTo>
                  <a:lnTo>
                    <a:pt x="8202" y="63495"/>
                  </a:lnTo>
                  <a:lnTo>
                    <a:pt x="0" y="103695"/>
                  </a:lnTo>
                  <a:lnTo>
                    <a:pt x="0" y="1306487"/>
                  </a:lnTo>
                  <a:lnTo>
                    <a:pt x="8202" y="1346685"/>
                  </a:lnTo>
                  <a:lnTo>
                    <a:pt x="30513" y="1379659"/>
                  </a:lnTo>
                  <a:lnTo>
                    <a:pt x="63491" y="1401968"/>
                  </a:lnTo>
                  <a:lnTo>
                    <a:pt x="103690" y="1410169"/>
                  </a:lnTo>
                  <a:lnTo>
                    <a:pt x="3480803" y="1410169"/>
                  </a:lnTo>
                  <a:lnTo>
                    <a:pt x="3521003" y="1401968"/>
                  </a:lnTo>
                  <a:lnTo>
                    <a:pt x="3553982" y="1379659"/>
                  </a:lnTo>
                  <a:lnTo>
                    <a:pt x="3576295" y="1346685"/>
                  </a:lnTo>
                  <a:lnTo>
                    <a:pt x="3584498" y="1306487"/>
                  </a:lnTo>
                  <a:lnTo>
                    <a:pt x="3584498" y="103695"/>
                  </a:lnTo>
                  <a:lnTo>
                    <a:pt x="3576295" y="63495"/>
                  </a:lnTo>
                  <a:lnTo>
                    <a:pt x="3553982" y="30516"/>
                  </a:lnTo>
                  <a:lnTo>
                    <a:pt x="3521003" y="8203"/>
                  </a:lnTo>
                  <a:lnTo>
                    <a:pt x="3480803" y="0"/>
                  </a:lnTo>
                  <a:close/>
                </a:path>
              </a:pathLst>
            </a:custGeom>
            <a:solidFill>
              <a:srgbClr val="532C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864036" y="3452101"/>
              <a:ext cx="3584575" cy="1410335"/>
            </a:xfrm>
            <a:custGeom>
              <a:avLst/>
              <a:gdLst/>
              <a:ahLst/>
              <a:cxnLst/>
              <a:rect l="l" t="t" r="r" b="b"/>
              <a:pathLst>
                <a:path w="3584575" h="1410335">
                  <a:moveTo>
                    <a:pt x="0" y="103695"/>
                  </a:moveTo>
                  <a:lnTo>
                    <a:pt x="8202" y="63495"/>
                  </a:lnTo>
                  <a:lnTo>
                    <a:pt x="30513" y="30516"/>
                  </a:lnTo>
                  <a:lnTo>
                    <a:pt x="63491" y="8203"/>
                  </a:lnTo>
                  <a:lnTo>
                    <a:pt x="103690" y="0"/>
                  </a:lnTo>
                  <a:lnTo>
                    <a:pt x="3480803" y="0"/>
                  </a:lnTo>
                  <a:lnTo>
                    <a:pt x="3521003" y="8203"/>
                  </a:lnTo>
                  <a:lnTo>
                    <a:pt x="3553982" y="30516"/>
                  </a:lnTo>
                  <a:lnTo>
                    <a:pt x="3576295" y="63495"/>
                  </a:lnTo>
                  <a:lnTo>
                    <a:pt x="3584498" y="103695"/>
                  </a:lnTo>
                  <a:lnTo>
                    <a:pt x="3584498" y="1306487"/>
                  </a:lnTo>
                  <a:lnTo>
                    <a:pt x="3576295" y="1346685"/>
                  </a:lnTo>
                  <a:lnTo>
                    <a:pt x="3553982" y="1379659"/>
                  </a:lnTo>
                  <a:lnTo>
                    <a:pt x="3521003" y="1401968"/>
                  </a:lnTo>
                  <a:lnTo>
                    <a:pt x="3480803" y="1410169"/>
                  </a:lnTo>
                  <a:lnTo>
                    <a:pt x="103690" y="1410169"/>
                  </a:lnTo>
                  <a:lnTo>
                    <a:pt x="63491" y="1401968"/>
                  </a:lnTo>
                  <a:lnTo>
                    <a:pt x="30513" y="1379659"/>
                  </a:lnTo>
                  <a:lnTo>
                    <a:pt x="8202" y="1346685"/>
                  </a:lnTo>
                  <a:lnTo>
                    <a:pt x="0" y="1306487"/>
                  </a:lnTo>
                  <a:lnTo>
                    <a:pt x="0" y="103695"/>
                  </a:lnTo>
                  <a:close/>
                </a:path>
              </a:pathLst>
            </a:custGeom>
            <a:ln w="15239">
              <a:solidFill>
                <a:srgbClr val="6C456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 descr=""/>
          <p:cNvSpPr txBox="1"/>
          <p:nvPr/>
        </p:nvSpPr>
        <p:spPr>
          <a:xfrm>
            <a:off x="1113392" y="3710914"/>
            <a:ext cx="678180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Loyal</a:t>
            </a:r>
            <a:endParaRPr sz="21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113392" y="4291507"/>
            <a:ext cx="179514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3116</a:t>
            </a:r>
            <a:r>
              <a:rPr dirty="0" sz="1900" spc="-6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Customers</a:t>
            </a:r>
            <a:endParaRPr sz="1900">
              <a:latin typeface="Arial"/>
              <a:cs typeface="Arial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4687735" y="3444481"/>
            <a:ext cx="3600450" cy="1425575"/>
            <a:chOff x="4687735" y="3444481"/>
            <a:chExt cx="3600450" cy="1425575"/>
          </a:xfrm>
        </p:grpSpPr>
        <p:sp>
          <p:nvSpPr>
            <p:cNvPr id="10" name="object 10" descr=""/>
            <p:cNvSpPr/>
            <p:nvPr/>
          </p:nvSpPr>
          <p:spPr>
            <a:xfrm>
              <a:off x="4695355" y="3452101"/>
              <a:ext cx="3585210" cy="1410335"/>
            </a:xfrm>
            <a:custGeom>
              <a:avLst/>
              <a:gdLst/>
              <a:ahLst/>
              <a:cxnLst/>
              <a:rect l="l" t="t" r="r" b="b"/>
              <a:pathLst>
                <a:path w="3585209" h="1410335">
                  <a:moveTo>
                    <a:pt x="3480930" y="0"/>
                  </a:moveTo>
                  <a:lnTo>
                    <a:pt x="103690" y="0"/>
                  </a:lnTo>
                  <a:lnTo>
                    <a:pt x="63491" y="8203"/>
                  </a:lnTo>
                  <a:lnTo>
                    <a:pt x="30513" y="30516"/>
                  </a:lnTo>
                  <a:lnTo>
                    <a:pt x="8202" y="63495"/>
                  </a:lnTo>
                  <a:lnTo>
                    <a:pt x="0" y="103695"/>
                  </a:lnTo>
                  <a:lnTo>
                    <a:pt x="0" y="1306487"/>
                  </a:lnTo>
                  <a:lnTo>
                    <a:pt x="8202" y="1346685"/>
                  </a:lnTo>
                  <a:lnTo>
                    <a:pt x="30513" y="1379659"/>
                  </a:lnTo>
                  <a:lnTo>
                    <a:pt x="63491" y="1401968"/>
                  </a:lnTo>
                  <a:lnTo>
                    <a:pt x="103690" y="1410169"/>
                  </a:lnTo>
                  <a:lnTo>
                    <a:pt x="3480930" y="1410169"/>
                  </a:lnTo>
                  <a:lnTo>
                    <a:pt x="3521128" y="1401968"/>
                  </a:lnTo>
                  <a:lnTo>
                    <a:pt x="3554102" y="1379659"/>
                  </a:lnTo>
                  <a:lnTo>
                    <a:pt x="3576411" y="1346685"/>
                  </a:lnTo>
                  <a:lnTo>
                    <a:pt x="3584613" y="1306487"/>
                  </a:lnTo>
                  <a:lnTo>
                    <a:pt x="3584613" y="103695"/>
                  </a:lnTo>
                  <a:lnTo>
                    <a:pt x="3576411" y="63495"/>
                  </a:lnTo>
                  <a:lnTo>
                    <a:pt x="3554102" y="30516"/>
                  </a:lnTo>
                  <a:lnTo>
                    <a:pt x="3521128" y="8203"/>
                  </a:lnTo>
                  <a:lnTo>
                    <a:pt x="3480930" y="0"/>
                  </a:lnTo>
                  <a:close/>
                </a:path>
              </a:pathLst>
            </a:custGeom>
            <a:solidFill>
              <a:srgbClr val="532C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4695355" y="3452101"/>
              <a:ext cx="3585210" cy="1410335"/>
            </a:xfrm>
            <a:custGeom>
              <a:avLst/>
              <a:gdLst/>
              <a:ahLst/>
              <a:cxnLst/>
              <a:rect l="l" t="t" r="r" b="b"/>
              <a:pathLst>
                <a:path w="3585209" h="1410335">
                  <a:moveTo>
                    <a:pt x="0" y="103695"/>
                  </a:moveTo>
                  <a:lnTo>
                    <a:pt x="8202" y="63495"/>
                  </a:lnTo>
                  <a:lnTo>
                    <a:pt x="30513" y="30516"/>
                  </a:lnTo>
                  <a:lnTo>
                    <a:pt x="63491" y="8203"/>
                  </a:lnTo>
                  <a:lnTo>
                    <a:pt x="103690" y="0"/>
                  </a:lnTo>
                  <a:lnTo>
                    <a:pt x="3480930" y="0"/>
                  </a:lnTo>
                  <a:lnTo>
                    <a:pt x="3521128" y="8203"/>
                  </a:lnTo>
                  <a:lnTo>
                    <a:pt x="3554102" y="30516"/>
                  </a:lnTo>
                  <a:lnTo>
                    <a:pt x="3576411" y="63495"/>
                  </a:lnTo>
                  <a:lnTo>
                    <a:pt x="3584613" y="103695"/>
                  </a:lnTo>
                  <a:lnTo>
                    <a:pt x="3584613" y="1306487"/>
                  </a:lnTo>
                  <a:lnTo>
                    <a:pt x="3576411" y="1346685"/>
                  </a:lnTo>
                  <a:lnTo>
                    <a:pt x="3554102" y="1379659"/>
                  </a:lnTo>
                  <a:lnTo>
                    <a:pt x="3521128" y="1401968"/>
                  </a:lnTo>
                  <a:lnTo>
                    <a:pt x="3480930" y="1410169"/>
                  </a:lnTo>
                  <a:lnTo>
                    <a:pt x="103690" y="1410169"/>
                  </a:lnTo>
                  <a:lnTo>
                    <a:pt x="63491" y="1401968"/>
                  </a:lnTo>
                  <a:lnTo>
                    <a:pt x="30513" y="1379659"/>
                  </a:lnTo>
                  <a:lnTo>
                    <a:pt x="8202" y="1346685"/>
                  </a:lnTo>
                  <a:lnTo>
                    <a:pt x="0" y="1306487"/>
                  </a:lnTo>
                  <a:lnTo>
                    <a:pt x="0" y="103695"/>
                  </a:lnTo>
                  <a:close/>
                </a:path>
              </a:pathLst>
            </a:custGeom>
            <a:ln w="15239">
              <a:solidFill>
                <a:srgbClr val="6C456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 descr=""/>
          <p:cNvSpPr txBox="1"/>
          <p:nvPr/>
        </p:nvSpPr>
        <p:spPr>
          <a:xfrm>
            <a:off x="4944706" y="3710914"/>
            <a:ext cx="571500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-25">
                <a:solidFill>
                  <a:srgbClr val="DAD7E9"/>
                </a:solidFill>
                <a:latin typeface="Arial"/>
                <a:cs typeface="Arial"/>
              </a:rPr>
              <a:t>New</a:t>
            </a:r>
            <a:endParaRPr sz="215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4944706" y="4291507"/>
            <a:ext cx="152717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83</a:t>
            </a:r>
            <a:r>
              <a:rPr dirty="0" sz="1900" spc="-3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Customers</a:t>
            </a:r>
            <a:endParaRPr sz="1900">
              <a:latin typeface="Arial"/>
              <a:cs typeface="Arial"/>
            </a:endParaRPr>
          </a:p>
        </p:txBody>
      </p:sp>
      <p:grpSp>
        <p:nvGrpSpPr>
          <p:cNvPr id="14" name="object 14" descr=""/>
          <p:cNvGrpSpPr/>
          <p:nvPr/>
        </p:nvGrpSpPr>
        <p:grpSpPr>
          <a:xfrm>
            <a:off x="856416" y="5101475"/>
            <a:ext cx="7431405" cy="1425575"/>
            <a:chOff x="856416" y="5101475"/>
            <a:chExt cx="7431405" cy="1425575"/>
          </a:xfrm>
        </p:grpSpPr>
        <p:sp>
          <p:nvSpPr>
            <p:cNvPr id="15" name="object 15" descr=""/>
            <p:cNvSpPr/>
            <p:nvPr/>
          </p:nvSpPr>
          <p:spPr>
            <a:xfrm>
              <a:off x="864036" y="5109095"/>
              <a:ext cx="7416165" cy="1410335"/>
            </a:xfrm>
            <a:custGeom>
              <a:avLst/>
              <a:gdLst/>
              <a:ahLst/>
              <a:cxnLst/>
              <a:rect l="l" t="t" r="r" b="b"/>
              <a:pathLst>
                <a:path w="7416165" h="1410334">
                  <a:moveTo>
                    <a:pt x="7312240" y="0"/>
                  </a:moveTo>
                  <a:lnTo>
                    <a:pt x="103690" y="0"/>
                  </a:lnTo>
                  <a:lnTo>
                    <a:pt x="63491" y="8203"/>
                  </a:lnTo>
                  <a:lnTo>
                    <a:pt x="30513" y="30516"/>
                  </a:lnTo>
                  <a:lnTo>
                    <a:pt x="8202" y="63495"/>
                  </a:lnTo>
                  <a:lnTo>
                    <a:pt x="0" y="103695"/>
                  </a:lnTo>
                  <a:lnTo>
                    <a:pt x="0" y="1306487"/>
                  </a:lnTo>
                  <a:lnTo>
                    <a:pt x="8202" y="1346685"/>
                  </a:lnTo>
                  <a:lnTo>
                    <a:pt x="30513" y="1379659"/>
                  </a:lnTo>
                  <a:lnTo>
                    <a:pt x="63491" y="1401968"/>
                  </a:lnTo>
                  <a:lnTo>
                    <a:pt x="103690" y="1410169"/>
                  </a:lnTo>
                  <a:lnTo>
                    <a:pt x="7312240" y="1410169"/>
                  </a:lnTo>
                  <a:lnTo>
                    <a:pt x="7352438" y="1401968"/>
                  </a:lnTo>
                  <a:lnTo>
                    <a:pt x="7385413" y="1379659"/>
                  </a:lnTo>
                  <a:lnTo>
                    <a:pt x="7407722" y="1346685"/>
                  </a:lnTo>
                  <a:lnTo>
                    <a:pt x="7415923" y="1306487"/>
                  </a:lnTo>
                  <a:lnTo>
                    <a:pt x="7415923" y="103695"/>
                  </a:lnTo>
                  <a:lnTo>
                    <a:pt x="7407722" y="63495"/>
                  </a:lnTo>
                  <a:lnTo>
                    <a:pt x="7385413" y="30516"/>
                  </a:lnTo>
                  <a:lnTo>
                    <a:pt x="7352438" y="8203"/>
                  </a:lnTo>
                  <a:lnTo>
                    <a:pt x="7312240" y="0"/>
                  </a:lnTo>
                  <a:close/>
                </a:path>
              </a:pathLst>
            </a:custGeom>
            <a:solidFill>
              <a:srgbClr val="532C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864036" y="5109095"/>
              <a:ext cx="7416165" cy="1410335"/>
            </a:xfrm>
            <a:custGeom>
              <a:avLst/>
              <a:gdLst/>
              <a:ahLst/>
              <a:cxnLst/>
              <a:rect l="l" t="t" r="r" b="b"/>
              <a:pathLst>
                <a:path w="7416165" h="1410334">
                  <a:moveTo>
                    <a:pt x="0" y="103695"/>
                  </a:moveTo>
                  <a:lnTo>
                    <a:pt x="8202" y="63495"/>
                  </a:lnTo>
                  <a:lnTo>
                    <a:pt x="30513" y="30516"/>
                  </a:lnTo>
                  <a:lnTo>
                    <a:pt x="63491" y="8203"/>
                  </a:lnTo>
                  <a:lnTo>
                    <a:pt x="103690" y="0"/>
                  </a:lnTo>
                  <a:lnTo>
                    <a:pt x="7312240" y="0"/>
                  </a:lnTo>
                  <a:lnTo>
                    <a:pt x="7352438" y="8203"/>
                  </a:lnTo>
                  <a:lnTo>
                    <a:pt x="7385413" y="30516"/>
                  </a:lnTo>
                  <a:lnTo>
                    <a:pt x="7407722" y="63495"/>
                  </a:lnTo>
                  <a:lnTo>
                    <a:pt x="7415923" y="103695"/>
                  </a:lnTo>
                  <a:lnTo>
                    <a:pt x="7415923" y="1306487"/>
                  </a:lnTo>
                  <a:lnTo>
                    <a:pt x="7407722" y="1346685"/>
                  </a:lnTo>
                  <a:lnTo>
                    <a:pt x="7385413" y="1379659"/>
                  </a:lnTo>
                  <a:lnTo>
                    <a:pt x="7352438" y="1401968"/>
                  </a:lnTo>
                  <a:lnTo>
                    <a:pt x="7312240" y="1410169"/>
                  </a:lnTo>
                  <a:lnTo>
                    <a:pt x="103690" y="1410169"/>
                  </a:lnTo>
                  <a:lnTo>
                    <a:pt x="63491" y="1401968"/>
                  </a:lnTo>
                  <a:lnTo>
                    <a:pt x="30513" y="1379659"/>
                  </a:lnTo>
                  <a:lnTo>
                    <a:pt x="8202" y="1346685"/>
                  </a:lnTo>
                  <a:lnTo>
                    <a:pt x="0" y="1306487"/>
                  </a:lnTo>
                  <a:lnTo>
                    <a:pt x="0" y="103695"/>
                  </a:lnTo>
                  <a:close/>
                </a:path>
              </a:pathLst>
            </a:custGeom>
            <a:ln w="15239">
              <a:solidFill>
                <a:srgbClr val="6C456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 txBox="1"/>
          <p:nvPr/>
        </p:nvSpPr>
        <p:spPr>
          <a:xfrm>
            <a:off x="1113392" y="5367908"/>
            <a:ext cx="1209040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-10">
                <a:solidFill>
                  <a:srgbClr val="DAD7E9"/>
                </a:solidFill>
                <a:latin typeface="Arial"/>
                <a:cs typeface="Arial"/>
              </a:rPr>
              <a:t>Returning</a:t>
            </a:r>
            <a:endParaRPr sz="215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1113392" y="5948489"/>
            <a:ext cx="166116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DAD7E9"/>
                </a:solidFill>
                <a:latin typeface="Arial"/>
                <a:cs typeface="Arial"/>
              </a:rPr>
              <a:t>701</a:t>
            </a:r>
            <a:r>
              <a:rPr dirty="0" sz="1900" spc="-4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900" spc="-10">
                <a:solidFill>
                  <a:srgbClr val="DAD7E9"/>
                </a:solidFill>
                <a:latin typeface="Arial"/>
                <a:cs typeface="Arial"/>
              </a:rPr>
              <a:t>Customers</a:t>
            </a:r>
            <a:endParaRPr sz="1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Key</a:t>
            </a:r>
            <a:r>
              <a:rPr dirty="0" spc="-30"/>
              <a:t> </a:t>
            </a:r>
            <a:r>
              <a:rPr dirty="0"/>
              <a:t>SQL</a:t>
            </a:r>
            <a:r>
              <a:rPr dirty="0" spc="-30"/>
              <a:t> </a:t>
            </a:r>
            <a:r>
              <a:rPr dirty="0"/>
              <a:t>Insights:</a:t>
            </a:r>
            <a:r>
              <a:rPr dirty="0" spc="-30"/>
              <a:t> </a:t>
            </a:r>
            <a:r>
              <a:rPr dirty="0"/>
              <a:t>Product</a:t>
            </a:r>
            <a:r>
              <a:rPr dirty="0" spc="-30"/>
              <a:t> </a:t>
            </a:r>
            <a:r>
              <a:rPr dirty="0"/>
              <a:t>&amp;</a:t>
            </a:r>
            <a:r>
              <a:rPr dirty="0" spc="-25"/>
              <a:t> Age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360335" y="2668917"/>
            <a:ext cx="2715260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Top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3</a:t>
            </a:r>
            <a:r>
              <a:rPr dirty="0" sz="1650" spc="-1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Products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per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Category</a:t>
            </a:r>
            <a:endParaRPr sz="165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360335" y="3075203"/>
            <a:ext cx="3667125" cy="1117600"/>
          </a:xfrm>
          <a:prstGeom prst="rect">
            <a:avLst/>
          </a:prstGeom>
        </p:spPr>
        <p:txBody>
          <a:bodyPr wrap="square" lIns="0" tIns="57150" rIns="0" bIns="0" rtlCol="0" vert="horz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450"/>
              </a:spcBef>
              <a:buChar char="•"/>
              <a:tabLst>
                <a:tab pos="354965" algn="l"/>
              </a:tabLst>
            </a:pP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Accessories: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Jewelry,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Sunglasses,</a:t>
            </a:r>
            <a:r>
              <a:rPr dirty="0" sz="150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20">
                <a:solidFill>
                  <a:srgbClr val="DAD7E9"/>
                </a:solidFill>
                <a:latin typeface="Arial"/>
                <a:cs typeface="Arial"/>
              </a:rPr>
              <a:t>Belt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Clothing:</a:t>
            </a:r>
            <a:r>
              <a:rPr dirty="0" sz="1500" spc="-7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Blouse,</a:t>
            </a:r>
            <a:r>
              <a:rPr dirty="0" sz="15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Pants,</a:t>
            </a:r>
            <a:r>
              <a:rPr dirty="0" sz="1500" spc="-6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Shirt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Footwear:</a:t>
            </a:r>
            <a:r>
              <a:rPr dirty="0" sz="15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Sandals,</a:t>
            </a:r>
            <a:r>
              <a:rPr dirty="0" sz="15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Shoes,</a:t>
            </a:r>
            <a:r>
              <a:rPr dirty="0" sz="15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DAD7E9"/>
                </a:solidFill>
                <a:latin typeface="Arial"/>
                <a:cs typeface="Arial"/>
              </a:rPr>
              <a:t>Sneakers</a:t>
            </a:r>
            <a:endParaRPr sz="15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350"/>
              </a:spcBef>
              <a:buChar char="•"/>
              <a:tabLst>
                <a:tab pos="354965" algn="l"/>
              </a:tabLst>
            </a:pP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Outerwear:</a:t>
            </a:r>
            <a:r>
              <a:rPr dirty="0" sz="15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DAD7E9"/>
                </a:solidFill>
                <a:latin typeface="Arial"/>
                <a:cs typeface="Arial"/>
              </a:rPr>
              <a:t>Jacket,</a:t>
            </a:r>
            <a:r>
              <a:rPr dirty="0" sz="1500" spc="-7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00" spc="-20">
                <a:solidFill>
                  <a:srgbClr val="DAD7E9"/>
                </a:solidFill>
                <a:latin typeface="Arial"/>
                <a:cs typeface="Arial"/>
              </a:rPr>
              <a:t>Coat</a:t>
            </a:r>
            <a:endParaRPr sz="15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546340" y="2668917"/>
            <a:ext cx="2215515" cy="276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Revenue</a:t>
            </a:r>
            <a:r>
              <a:rPr dirty="0" sz="1650" spc="-25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by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C5BEED"/>
                </a:solidFill>
                <a:latin typeface="Arial"/>
                <a:cs typeface="Arial"/>
              </a:rPr>
              <a:t>Age</a:t>
            </a:r>
            <a:r>
              <a:rPr dirty="0" sz="1650" spc="-10">
                <a:solidFill>
                  <a:srgbClr val="C5BEED"/>
                </a:solidFill>
                <a:latin typeface="Arial"/>
                <a:cs typeface="Arial"/>
              </a:rPr>
              <a:t> Group</a:t>
            </a:r>
            <a:endParaRPr sz="1650">
              <a:latin typeface="Arial"/>
              <a:cs typeface="Arial"/>
            </a:endParaRPr>
          </a:p>
        </p:txBody>
      </p:sp>
      <p:grpSp>
        <p:nvGrpSpPr>
          <p:cNvPr id="6" name="object 6" descr=""/>
          <p:cNvGrpSpPr/>
          <p:nvPr/>
        </p:nvGrpSpPr>
        <p:grpSpPr>
          <a:xfrm>
            <a:off x="7559040" y="3185960"/>
            <a:ext cx="5707380" cy="3124200"/>
            <a:chOff x="7559040" y="3185960"/>
            <a:chExt cx="5707380" cy="3124200"/>
          </a:xfrm>
        </p:grpSpPr>
        <p:pic>
          <p:nvPicPr>
            <p:cNvPr id="7" name="object 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59040" y="3185960"/>
              <a:ext cx="5707379" cy="3124034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11464087" y="4265841"/>
              <a:ext cx="1143000" cy="180340"/>
            </a:xfrm>
            <a:custGeom>
              <a:avLst/>
              <a:gdLst/>
              <a:ahLst/>
              <a:cxnLst/>
              <a:rect l="l" t="t" r="r" b="b"/>
              <a:pathLst>
                <a:path w="1143000" h="180339">
                  <a:moveTo>
                    <a:pt x="1052534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1052534" y="180238"/>
                  </a:lnTo>
                  <a:lnTo>
                    <a:pt x="1087470" y="173108"/>
                  </a:lnTo>
                  <a:lnTo>
                    <a:pt x="1116130" y="153714"/>
                  </a:lnTo>
                  <a:lnTo>
                    <a:pt x="1135520" y="125052"/>
                  </a:lnTo>
                  <a:lnTo>
                    <a:pt x="1142649" y="90119"/>
                  </a:lnTo>
                  <a:lnTo>
                    <a:pt x="1135520" y="55180"/>
                  </a:lnTo>
                  <a:lnTo>
                    <a:pt x="1116130" y="26519"/>
                  </a:lnTo>
                  <a:lnTo>
                    <a:pt x="1087470" y="7128"/>
                  </a:lnTo>
                  <a:lnTo>
                    <a:pt x="1052534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11464087" y="4265841"/>
              <a:ext cx="1143000" cy="180340"/>
            </a:xfrm>
            <a:custGeom>
              <a:avLst/>
              <a:gdLst/>
              <a:ahLst/>
              <a:cxnLst/>
              <a:rect l="l" t="t" r="r" b="b"/>
              <a:pathLst>
                <a:path w="1143000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1052534" y="0"/>
                  </a:lnTo>
                  <a:lnTo>
                    <a:pt x="1087470" y="7128"/>
                  </a:lnTo>
                  <a:lnTo>
                    <a:pt x="1116130" y="26519"/>
                  </a:lnTo>
                  <a:lnTo>
                    <a:pt x="1135520" y="55180"/>
                  </a:lnTo>
                  <a:lnTo>
                    <a:pt x="1142649" y="90119"/>
                  </a:lnTo>
                  <a:lnTo>
                    <a:pt x="1135520" y="125052"/>
                  </a:lnTo>
                  <a:lnTo>
                    <a:pt x="1116130" y="153714"/>
                  </a:lnTo>
                  <a:lnTo>
                    <a:pt x="1087470" y="173108"/>
                  </a:lnTo>
                  <a:lnTo>
                    <a:pt x="1052534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16652" y="4310888"/>
              <a:ext cx="90117" cy="90119"/>
            </a:xfrm>
            <a:prstGeom prst="rect">
              <a:avLst/>
            </a:prstGeom>
          </p:spPr>
        </p:pic>
        <p:sp>
          <p:nvSpPr>
            <p:cNvPr id="11" name="object 11" descr=""/>
            <p:cNvSpPr/>
            <p:nvPr/>
          </p:nvSpPr>
          <p:spPr>
            <a:xfrm>
              <a:off x="11464087" y="4506150"/>
              <a:ext cx="1106805" cy="180340"/>
            </a:xfrm>
            <a:custGeom>
              <a:avLst/>
              <a:gdLst/>
              <a:ahLst/>
              <a:cxnLst/>
              <a:rect l="l" t="t" r="r" b="b"/>
              <a:pathLst>
                <a:path w="1106804" h="180339">
                  <a:moveTo>
                    <a:pt x="1016275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1016275" y="180238"/>
                  </a:lnTo>
                  <a:lnTo>
                    <a:pt x="1051212" y="173108"/>
                  </a:lnTo>
                  <a:lnTo>
                    <a:pt x="1079872" y="153714"/>
                  </a:lnTo>
                  <a:lnTo>
                    <a:pt x="1099263" y="125052"/>
                  </a:lnTo>
                  <a:lnTo>
                    <a:pt x="1106392" y="90119"/>
                  </a:lnTo>
                  <a:lnTo>
                    <a:pt x="1099263" y="55180"/>
                  </a:lnTo>
                  <a:lnTo>
                    <a:pt x="1079872" y="26519"/>
                  </a:lnTo>
                  <a:lnTo>
                    <a:pt x="1051212" y="7128"/>
                  </a:lnTo>
                  <a:lnTo>
                    <a:pt x="1016275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1464087" y="4506150"/>
              <a:ext cx="1106805" cy="180340"/>
            </a:xfrm>
            <a:custGeom>
              <a:avLst/>
              <a:gdLst/>
              <a:ahLst/>
              <a:cxnLst/>
              <a:rect l="l" t="t" r="r" b="b"/>
              <a:pathLst>
                <a:path w="1106804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1016275" y="0"/>
                  </a:lnTo>
                  <a:lnTo>
                    <a:pt x="1051212" y="7128"/>
                  </a:lnTo>
                  <a:lnTo>
                    <a:pt x="1079872" y="26519"/>
                  </a:lnTo>
                  <a:lnTo>
                    <a:pt x="1099263" y="55180"/>
                  </a:lnTo>
                  <a:lnTo>
                    <a:pt x="1106392" y="90119"/>
                  </a:lnTo>
                  <a:lnTo>
                    <a:pt x="1099263" y="125052"/>
                  </a:lnTo>
                  <a:lnTo>
                    <a:pt x="1079872" y="153714"/>
                  </a:lnTo>
                  <a:lnTo>
                    <a:pt x="1051212" y="173108"/>
                  </a:lnTo>
                  <a:lnTo>
                    <a:pt x="1016275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16652" y="4551210"/>
              <a:ext cx="90117" cy="90119"/>
            </a:xfrm>
            <a:prstGeom prst="rect">
              <a:avLst/>
            </a:prstGeom>
          </p:spPr>
        </p:pic>
        <p:sp>
          <p:nvSpPr>
            <p:cNvPr id="14" name="object 14" descr=""/>
            <p:cNvSpPr/>
            <p:nvPr/>
          </p:nvSpPr>
          <p:spPr>
            <a:xfrm>
              <a:off x="11464087" y="4746459"/>
              <a:ext cx="851535" cy="180340"/>
            </a:xfrm>
            <a:custGeom>
              <a:avLst/>
              <a:gdLst/>
              <a:ahLst/>
              <a:cxnLst/>
              <a:rect l="l" t="t" r="r" b="b"/>
              <a:pathLst>
                <a:path w="851534" h="180339">
                  <a:moveTo>
                    <a:pt x="761297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761297" y="180238"/>
                  </a:lnTo>
                  <a:lnTo>
                    <a:pt x="796234" y="173108"/>
                  </a:lnTo>
                  <a:lnTo>
                    <a:pt x="824894" y="153714"/>
                  </a:lnTo>
                  <a:lnTo>
                    <a:pt x="844285" y="125052"/>
                  </a:lnTo>
                  <a:lnTo>
                    <a:pt x="851414" y="90119"/>
                  </a:lnTo>
                  <a:lnTo>
                    <a:pt x="844285" y="55180"/>
                  </a:lnTo>
                  <a:lnTo>
                    <a:pt x="824894" y="26519"/>
                  </a:lnTo>
                  <a:lnTo>
                    <a:pt x="796234" y="7128"/>
                  </a:lnTo>
                  <a:lnTo>
                    <a:pt x="761297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1464087" y="4746459"/>
              <a:ext cx="851535" cy="180340"/>
            </a:xfrm>
            <a:custGeom>
              <a:avLst/>
              <a:gdLst/>
              <a:ahLst/>
              <a:cxnLst/>
              <a:rect l="l" t="t" r="r" b="b"/>
              <a:pathLst>
                <a:path w="851534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761297" y="0"/>
                  </a:lnTo>
                  <a:lnTo>
                    <a:pt x="796234" y="7128"/>
                  </a:lnTo>
                  <a:lnTo>
                    <a:pt x="824894" y="26519"/>
                  </a:lnTo>
                  <a:lnTo>
                    <a:pt x="844285" y="55180"/>
                  </a:lnTo>
                  <a:lnTo>
                    <a:pt x="851414" y="90119"/>
                  </a:lnTo>
                  <a:lnTo>
                    <a:pt x="844285" y="125052"/>
                  </a:lnTo>
                  <a:lnTo>
                    <a:pt x="824894" y="153714"/>
                  </a:lnTo>
                  <a:lnTo>
                    <a:pt x="796234" y="173108"/>
                  </a:lnTo>
                  <a:lnTo>
                    <a:pt x="761297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6" name="object 1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516652" y="4791519"/>
              <a:ext cx="90117" cy="90119"/>
            </a:xfrm>
            <a:prstGeom prst="rect">
              <a:avLst/>
            </a:prstGeom>
          </p:spPr>
        </p:pic>
        <p:sp>
          <p:nvSpPr>
            <p:cNvPr id="17" name="object 17" descr=""/>
            <p:cNvSpPr/>
            <p:nvPr/>
          </p:nvSpPr>
          <p:spPr>
            <a:xfrm>
              <a:off x="11464087" y="4986769"/>
              <a:ext cx="897890" cy="180340"/>
            </a:xfrm>
            <a:custGeom>
              <a:avLst/>
              <a:gdLst/>
              <a:ahLst/>
              <a:cxnLst/>
              <a:rect l="l" t="t" r="r" b="b"/>
              <a:pathLst>
                <a:path w="897890" h="180339">
                  <a:moveTo>
                    <a:pt x="807763" y="0"/>
                  </a:moveTo>
                  <a:lnTo>
                    <a:pt x="90116" y="0"/>
                  </a:lnTo>
                  <a:lnTo>
                    <a:pt x="55179" y="7128"/>
                  </a:lnTo>
                  <a:lnTo>
                    <a:pt x="26519" y="26519"/>
                  </a:lnTo>
                  <a:lnTo>
                    <a:pt x="7128" y="55180"/>
                  </a:lnTo>
                  <a:lnTo>
                    <a:pt x="0" y="90119"/>
                  </a:lnTo>
                  <a:lnTo>
                    <a:pt x="7128" y="125052"/>
                  </a:lnTo>
                  <a:lnTo>
                    <a:pt x="26519" y="153714"/>
                  </a:lnTo>
                  <a:lnTo>
                    <a:pt x="55179" y="173108"/>
                  </a:lnTo>
                  <a:lnTo>
                    <a:pt x="90116" y="180238"/>
                  </a:lnTo>
                  <a:lnTo>
                    <a:pt x="807763" y="180238"/>
                  </a:lnTo>
                  <a:lnTo>
                    <a:pt x="842699" y="173108"/>
                  </a:lnTo>
                  <a:lnTo>
                    <a:pt x="871360" y="153714"/>
                  </a:lnTo>
                  <a:lnTo>
                    <a:pt x="890751" y="125052"/>
                  </a:lnTo>
                  <a:lnTo>
                    <a:pt x="897879" y="90119"/>
                  </a:lnTo>
                  <a:lnTo>
                    <a:pt x="890751" y="55180"/>
                  </a:lnTo>
                  <a:lnTo>
                    <a:pt x="871360" y="26519"/>
                  </a:lnTo>
                  <a:lnTo>
                    <a:pt x="842699" y="7128"/>
                  </a:lnTo>
                  <a:lnTo>
                    <a:pt x="807763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11464087" y="4986769"/>
              <a:ext cx="897890" cy="180340"/>
            </a:xfrm>
            <a:custGeom>
              <a:avLst/>
              <a:gdLst/>
              <a:ahLst/>
              <a:cxnLst/>
              <a:rect l="l" t="t" r="r" b="b"/>
              <a:pathLst>
                <a:path w="897890" h="180339">
                  <a:moveTo>
                    <a:pt x="0" y="90119"/>
                  </a:moveTo>
                  <a:lnTo>
                    <a:pt x="7128" y="55180"/>
                  </a:lnTo>
                  <a:lnTo>
                    <a:pt x="26519" y="26519"/>
                  </a:lnTo>
                  <a:lnTo>
                    <a:pt x="55179" y="7128"/>
                  </a:lnTo>
                  <a:lnTo>
                    <a:pt x="90116" y="0"/>
                  </a:lnTo>
                  <a:lnTo>
                    <a:pt x="807763" y="0"/>
                  </a:lnTo>
                  <a:lnTo>
                    <a:pt x="842699" y="7128"/>
                  </a:lnTo>
                  <a:lnTo>
                    <a:pt x="871360" y="26519"/>
                  </a:lnTo>
                  <a:lnTo>
                    <a:pt x="890751" y="55180"/>
                  </a:lnTo>
                  <a:lnTo>
                    <a:pt x="897879" y="90119"/>
                  </a:lnTo>
                  <a:lnTo>
                    <a:pt x="890751" y="125052"/>
                  </a:lnTo>
                  <a:lnTo>
                    <a:pt x="871360" y="153714"/>
                  </a:lnTo>
                  <a:lnTo>
                    <a:pt x="842699" y="173108"/>
                  </a:lnTo>
                  <a:lnTo>
                    <a:pt x="807763" y="180238"/>
                  </a:lnTo>
                  <a:lnTo>
                    <a:pt x="90116" y="180238"/>
                  </a:lnTo>
                  <a:lnTo>
                    <a:pt x="55179" y="173108"/>
                  </a:lnTo>
                  <a:lnTo>
                    <a:pt x="26519" y="153714"/>
                  </a:lnTo>
                  <a:lnTo>
                    <a:pt x="7128" y="125052"/>
                  </a:lnTo>
                  <a:lnTo>
                    <a:pt x="0" y="90119"/>
                  </a:lnTo>
                  <a:close/>
                </a:path>
              </a:pathLst>
            </a:custGeom>
            <a:ln w="761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516652" y="5031828"/>
              <a:ext cx="90117" cy="90119"/>
            </a:xfrm>
            <a:prstGeom prst="rect">
              <a:avLst/>
            </a:prstGeom>
          </p:spPr>
        </p:pic>
      </p:grpSp>
      <p:sp>
        <p:nvSpPr>
          <p:cNvPr id="20" name="object 20" descr=""/>
          <p:cNvSpPr txBox="1"/>
          <p:nvPr/>
        </p:nvSpPr>
        <p:spPr>
          <a:xfrm>
            <a:off x="7559040" y="3185960"/>
            <a:ext cx="5707380" cy="31242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75"/>
              </a:spcBef>
            </a:pPr>
            <a:endParaRPr sz="700">
              <a:latin typeface="Times New Roman"/>
              <a:cs typeface="Times New Roman"/>
            </a:endParaRPr>
          </a:p>
          <a:p>
            <a:pPr marL="4077335" marR="779780">
              <a:lnSpc>
                <a:spcPct val="225300"/>
              </a:lnSpc>
            </a:pP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Young</a:t>
            </a:r>
            <a:r>
              <a:rPr dirty="0" sz="70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25">
                <a:solidFill>
                  <a:srgbClr val="DAD7E9"/>
                </a:solidFill>
                <a:latin typeface="Arial"/>
                <a:cs typeface="Arial"/>
              </a:rPr>
              <a:t>Adult·2·2·66.6.</a:t>
            </a:r>
            <a:r>
              <a:rPr dirty="0" sz="700" spc="-125" b="1">
                <a:solidFill>
                  <a:srgbClr val="DAD7E9"/>
                </a:solidFill>
                <a:latin typeface="Arial"/>
                <a:cs typeface="Arial"/>
              </a:rPr>
              <a:t>6</a:t>
            </a:r>
            <a:r>
              <a:rPr dirty="0" sz="700" spc="-125">
                <a:solidFill>
                  <a:srgbClr val="DAD7E9"/>
                </a:solidFill>
                <a:latin typeface="Arial"/>
                <a:cs typeface="Arial"/>
              </a:rPr>
              <a:t>6%%</a:t>
            </a:r>
            <a:r>
              <a:rPr dirty="0" sz="700" spc="5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0">
                <a:solidFill>
                  <a:srgbClr val="DAD7E9"/>
                </a:solidFill>
                <a:latin typeface="Arial"/>
                <a:cs typeface="Arial"/>
              </a:rPr>
              <a:t>Middle-</a:t>
            </a:r>
            <a:r>
              <a:rPr dirty="0" sz="700" spc="-114">
                <a:solidFill>
                  <a:srgbClr val="DAD7E9"/>
                </a:solidFill>
                <a:latin typeface="Arial"/>
                <a:cs typeface="Arial"/>
              </a:rPr>
              <a:t>aged·2·25·</a:t>
            </a:r>
            <a:r>
              <a:rPr dirty="0" sz="700" spc="-2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35">
                <a:solidFill>
                  <a:srgbClr val="DAD7E9"/>
                </a:solidFill>
                <a:latin typeface="Arial"/>
                <a:cs typeface="Arial"/>
              </a:rPr>
              <a:t>5.4.4%%</a:t>
            </a:r>
            <a:r>
              <a:rPr dirty="0" sz="700" spc="5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60">
                <a:solidFill>
                  <a:srgbClr val="DAD7E9"/>
                </a:solidFill>
                <a:latin typeface="Arial"/>
                <a:cs typeface="Arial"/>
              </a:rPr>
              <a:t>Adult··</a:t>
            </a:r>
            <a:r>
              <a:rPr dirty="0" sz="700" spc="-60" b="1">
                <a:solidFill>
                  <a:srgbClr val="DAD7E9"/>
                </a:solidFill>
                <a:latin typeface="Arial"/>
                <a:cs typeface="Arial"/>
              </a:rPr>
              <a:t>2</a:t>
            </a:r>
            <a:r>
              <a:rPr dirty="0" sz="700" spc="-60">
                <a:solidFill>
                  <a:srgbClr val="DAD7E9"/>
                </a:solidFill>
                <a:latin typeface="Arial"/>
                <a:cs typeface="Arial"/>
              </a:rPr>
              <a:t>·</a:t>
            </a:r>
            <a:r>
              <a:rPr dirty="0" sz="70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0" b="1">
                <a:solidFill>
                  <a:srgbClr val="DAD7E9"/>
                </a:solidFill>
                <a:latin typeface="Arial"/>
                <a:cs typeface="Arial"/>
              </a:rPr>
              <a:t>4</a:t>
            </a:r>
            <a:r>
              <a:rPr dirty="0" sz="700" spc="-10">
                <a:solidFill>
                  <a:srgbClr val="DAD7E9"/>
                </a:solidFill>
                <a:latin typeface="Arial"/>
                <a:cs typeface="Arial"/>
              </a:rPr>
              <a:t>..</a:t>
            </a:r>
            <a:r>
              <a:rPr dirty="0" sz="700" spc="-10" b="1">
                <a:solidFill>
                  <a:srgbClr val="DAD7E9"/>
                </a:solidFill>
                <a:latin typeface="Arial"/>
                <a:cs typeface="Arial"/>
              </a:rPr>
              <a:t>02%</a:t>
            </a:r>
            <a:r>
              <a:rPr dirty="0" sz="700" spc="50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65">
                <a:solidFill>
                  <a:srgbClr val="DAD7E9"/>
                </a:solidFill>
                <a:latin typeface="Arial"/>
                <a:cs typeface="Arial"/>
              </a:rPr>
              <a:t>Senior··</a:t>
            </a:r>
            <a:r>
              <a:rPr dirty="0" sz="700" spc="-65" b="1">
                <a:solidFill>
                  <a:srgbClr val="DAD7E9"/>
                </a:solidFill>
                <a:latin typeface="Arial"/>
                <a:cs typeface="Arial"/>
              </a:rPr>
              <a:t>2</a:t>
            </a:r>
            <a:r>
              <a:rPr dirty="0" sz="700" spc="-65">
                <a:solidFill>
                  <a:srgbClr val="DAD7E9"/>
                </a:solidFill>
                <a:latin typeface="Arial"/>
                <a:cs typeface="Arial"/>
              </a:rPr>
              <a:t>·</a:t>
            </a:r>
            <a:r>
              <a:rPr dirty="0" sz="70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700" spc="-10" b="1">
                <a:solidFill>
                  <a:srgbClr val="DAD7E9"/>
                </a:solidFill>
                <a:latin typeface="Arial"/>
                <a:cs typeface="Arial"/>
              </a:rPr>
              <a:t>3</a:t>
            </a:r>
            <a:r>
              <a:rPr dirty="0" sz="700" spc="-10">
                <a:solidFill>
                  <a:srgbClr val="DAD7E9"/>
                </a:solidFill>
                <a:latin typeface="Arial"/>
                <a:cs typeface="Arial"/>
              </a:rPr>
              <a:t>..</a:t>
            </a:r>
            <a:r>
              <a:rPr dirty="0" sz="700" spc="-10" b="1">
                <a:solidFill>
                  <a:srgbClr val="DAD7E9"/>
                </a:solidFill>
                <a:latin typeface="Arial"/>
                <a:cs typeface="Arial"/>
              </a:rPr>
              <a:t>92%</a:t>
            </a:r>
            <a:endParaRPr sz="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731" y="3198863"/>
            <a:ext cx="4067810" cy="5511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50"/>
              <a:t>Power</a:t>
            </a:r>
            <a:r>
              <a:rPr dirty="0" sz="3450" spc="-5"/>
              <a:t> </a:t>
            </a:r>
            <a:r>
              <a:rPr dirty="0" sz="3450"/>
              <a:t>BI</a:t>
            </a:r>
            <a:r>
              <a:rPr dirty="0" sz="3450" spc="-5"/>
              <a:t> </a:t>
            </a:r>
            <a:r>
              <a:rPr dirty="0" sz="3450" spc="-10"/>
              <a:t>Dashboard</a:t>
            </a:r>
            <a:endParaRPr sz="3450"/>
          </a:p>
        </p:txBody>
      </p:sp>
      <p:sp>
        <p:nvSpPr>
          <p:cNvPr id="4" name="object 4" descr=""/>
          <p:cNvSpPr/>
          <p:nvPr/>
        </p:nvSpPr>
        <p:spPr>
          <a:xfrm>
            <a:off x="6319951" y="4682490"/>
            <a:ext cx="60960" cy="377190"/>
          </a:xfrm>
          <a:custGeom>
            <a:avLst/>
            <a:gdLst/>
            <a:ahLst/>
            <a:cxnLst/>
            <a:rect l="l" t="t" r="r" b="b"/>
            <a:pathLst>
              <a:path w="60960" h="377189">
                <a:moveTo>
                  <a:pt x="60959" y="0"/>
                </a:moveTo>
                <a:lnTo>
                  <a:pt x="0" y="0"/>
                </a:lnTo>
                <a:lnTo>
                  <a:pt x="0" y="376948"/>
                </a:lnTo>
                <a:lnTo>
                  <a:pt x="60959" y="376948"/>
                </a:lnTo>
                <a:lnTo>
                  <a:pt x="60959" y="0"/>
                </a:lnTo>
                <a:close/>
              </a:path>
            </a:pathLst>
          </a:custGeom>
          <a:solidFill>
            <a:srgbClr val="A95B9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6337731" y="4177385"/>
            <a:ext cx="6148705" cy="85534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Interactive</a:t>
            </a:r>
            <a:r>
              <a:rPr dirty="0" sz="155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dashboard</a:t>
            </a:r>
            <a:r>
              <a:rPr dirty="0" sz="155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for</a:t>
            </a:r>
            <a:r>
              <a:rPr dirty="0" sz="1550" spc="-3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visual</a:t>
            </a:r>
            <a:r>
              <a:rPr dirty="0" sz="1550" spc="-4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spc="-10">
                <a:solidFill>
                  <a:srgbClr val="DAD7E9"/>
                </a:solidFill>
                <a:latin typeface="Arial"/>
                <a:cs typeface="Arial"/>
              </a:rPr>
              <a:t>insights: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30"/>
              </a:spcBef>
            </a:pPr>
            <a:endParaRPr sz="1550">
              <a:latin typeface="Arial"/>
              <a:cs typeface="Arial"/>
            </a:endParaRPr>
          </a:p>
          <a:p>
            <a:pPr marL="320040">
              <a:lnSpc>
                <a:spcPct val="100000"/>
              </a:lnSpc>
            </a:pPr>
            <a:r>
              <a:rPr dirty="0" sz="1550" b="1">
                <a:solidFill>
                  <a:srgbClr val="DAD7E9"/>
                </a:solidFill>
                <a:latin typeface="Arial"/>
                <a:cs typeface="Arial"/>
              </a:rPr>
              <a:t>Customers:</a:t>
            </a:r>
            <a:r>
              <a:rPr dirty="0" sz="1550" spc="-2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3.9K</a:t>
            </a:r>
            <a:r>
              <a:rPr dirty="0" sz="1550" spc="3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•</a:t>
            </a:r>
            <a:r>
              <a:rPr dirty="0" sz="1550" spc="3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b="1">
                <a:solidFill>
                  <a:srgbClr val="DAD7E9"/>
                </a:solidFill>
                <a:latin typeface="Arial"/>
                <a:cs typeface="Arial"/>
              </a:rPr>
              <a:t>Avg.</a:t>
            </a:r>
            <a:r>
              <a:rPr dirty="0" sz="1550" spc="-2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b="1">
                <a:solidFill>
                  <a:srgbClr val="DAD7E9"/>
                </a:solidFill>
                <a:latin typeface="Arial"/>
                <a:cs typeface="Arial"/>
              </a:rPr>
              <a:t>Purchase:</a:t>
            </a:r>
            <a:r>
              <a:rPr dirty="0" sz="1550" spc="-2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$59.76</a:t>
            </a:r>
            <a:r>
              <a:rPr dirty="0" sz="1550" spc="385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DAD7E9"/>
                </a:solidFill>
                <a:latin typeface="Arial"/>
                <a:cs typeface="Arial"/>
              </a:rPr>
              <a:t>•</a:t>
            </a:r>
            <a:r>
              <a:rPr dirty="0" sz="1550" spc="390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b="1">
                <a:solidFill>
                  <a:srgbClr val="DAD7E9"/>
                </a:solidFill>
                <a:latin typeface="Arial"/>
                <a:cs typeface="Arial"/>
              </a:rPr>
              <a:t>Avg.</a:t>
            </a:r>
            <a:r>
              <a:rPr dirty="0" sz="1550" spc="-2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b="1">
                <a:solidFill>
                  <a:srgbClr val="DAD7E9"/>
                </a:solidFill>
                <a:latin typeface="Arial"/>
                <a:cs typeface="Arial"/>
              </a:rPr>
              <a:t>Rating:</a:t>
            </a:r>
            <a:r>
              <a:rPr dirty="0" sz="1550" spc="-20" b="1">
                <a:solidFill>
                  <a:srgbClr val="DAD7E9"/>
                </a:solidFill>
                <a:latin typeface="Arial"/>
                <a:cs typeface="Arial"/>
              </a:rPr>
              <a:t> </a:t>
            </a:r>
            <a:r>
              <a:rPr dirty="0" sz="1550" spc="-20">
                <a:solidFill>
                  <a:srgbClr val="DAD7E9"/>
                </a:solidFill>
                <a:latin typeface="Arial"/>
                <a:cs typeface="Arial"/>
              </a:rPr>
              <a:t>3.75</a:t>
            </a:r>
            <a:endParaRPr sz="15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2026-02-27T08:29:07Z</dcterms:created>
  <dcterms:modified xsi:type="dcterms:W3CDTF">2026-02-27T08:29:07Z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2026-02-27T00:00:00Z</vt:filetime>
  </property>
  <property fmtid="{D5CDD505-2E9C-101B-9397-08002B2CF9AE}" pid="3" name="LastSaved">
    <vt:filetime>2026-02-27T00:00:00Z</vt:filetime>
  </property>
  <property fmtid="{D5CDD505-2E9C-101B-9397-08002B2CF9AE}" pid="4" name="Producer">
    <vt:lpwstr>3-Heights(TM) PDF Security Shell 4.8.25.2 (http://www.pdf-tools.com)</vt:lpwstr>
  </property>
</Properties>
</file>